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359" r:id="rId2"/>
    <p:sldId id="307" r:id="rId3"/>
    <p:sldId id="308" r:id="rId4"/>
    <p:sldId id="358"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7" r:id="rId22"/>
    <p:sldId id="328" r:id="rId23"/>
    <p:sldId id="329" r:id="rId24"/>
    <p:sldId id="330" r:id="rId25"/>
    <p:sldId id="331" r:id="rId26"/>
    <p:sldId id="332" r:id="rId27"/>
    <p:sldId id="333" r:id="rId28"/>
    <p:sldId id="334" r:id="rId29"/>
    <p:sldId id="361" r:id="rId30"/>
    <p:sldId id="337" r:id="rId31"/>
    <p:sldId id="338" r:id="rId32"/>
    <p:sldId id="339" r:id="rId33"/>
    <p:sldId id="354" r:id="rId34"/>
    <p:sldId id="355" r:id="rId35"/>
    <p:sldId id="356" r:id="rId36"/>
    <p:sldId id="357" r:id="rId37"/>
    <p:sldId id="346" r:id="rId38"/>
    <p:sldId id="347" r:id="rId39"/>
    <p:sldId id="348" r:id="rId40"/>
    <p:sldId id="349" r:id="rId41"/>
    <p:sldId id="350" r:id="rId42"/>
    <p:sldId id="351" r:id="rId43"/>
    <p:sldId id="352" r:id="rId44"/>
    <p:sldId id="353" r:id="rId45"/>
    <p:sldId id="295" r:id="rId46"/>
    <p:sldId id="258" r:id="rId47"/>
    <p:sldId id="259" r:id="rId48"/>
    <p:sldId id="263" r:id="rId49"/>
    <p:sldId id="264" r:id="rId50"/>
    <p:sldId id="278" r:id="rId51"/>
    <p:sldId id="265" r:id="rId52"/>
    <p:sldId id="296" r:id="rId53"/>
    <p:sldId id="297" r:id="rId54"/>
    <p:sldId id="262" r:id="rId55"/>
    <p:sldId id="298" r:id="rId56"/>
    <p:sldId id="280" r:id="rId57"/>
    <p:sldId id="284" r:id="rId58"/>
    <p:sldId id="299" r:id="rId59"/>
    <p:sldId id="300" r:id="rId60"/>
    <p:sldId id="302" r:id="rId61"/>
    <p:sldId id="303" r:id="rId62"/>
    <p:sldId id="287" r:id="rId63"/>
    <p:sldId id="288" r:id="rId64"/>
    <p:sldId id="304" r:id="rId65"/>
    <p:sldId id="289" r:id="rId66"/>
    <p:sldId id="291" r:id="rId67"/>
    <p:sldId id="290" r:id="rId68"/>
    <p:sldId id="360" r:id="rId6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70693" autoAdjust="0"/>
  </p:normalViewPr>
  <p:slideViewPr>
    <p:cSldViewPr>
      <p:cViewPr>
        <p:scale>
          <a:sx n="66" d="100"/>
          <a:sy n="66" d="100"/>
        </p:scale>
        <p:origin x="-157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sf903935\Documents\Nuffield%20project\Data%20analysis\Analysis%20Rds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f903935\Documents\Nuffield%20project\Data%20analysis\Analysis%20Rds1-3.xlsx"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Sheet1!$B$9</c:f>
              <c:strCache>
                <c:ptCount val="1"/>
                <c:pt idx="0">
                  <c:v>15</c:v>
                </c:pt>
              </c:strCache>
            </c:strRef>
          </c:tx>
          <c:marker>
            <c:symbol val="none"/>
          </c:marker>
          <c:cat>
            <c:strRef>
              <c:f>Sheet1!$A$10:$A$14</c:f>
              <c:strCache>
                <c:ptCount val="3"/>
                <c:pt idx="0">
                  <c:v>Year 5</c:v>
                </c:pt>
                <c:pt idx="1">
                  <c:v>Year 6</c:v>
                </c:pt>
                <c:pt idx="2">
                  <c:v>Year 7</c:v>
                </c:pt>
              </c:strCache>
            </c:strRef>
          </c:cat>
          <c:val>
            <c:numRef>
              <c:f>Sheet1!$B$10:$B$14</c:f>
              <c:numCache>
                <c:formatCode>General</c:formatCode>
                <c:ptCount val="5"/>
                <c:pt idx="0">
                  <c:v>20.7</c:v>
                </c:pt>
                <c:pt idx="1">
                  <c:v>20.8</c:v>
                </c:pt>
                <c:pt idx="2">
                  <c:v>26.5</c:v>
                </c:pt>
              </c:numCache>
            </c:numRef>
          </c:val>
          <c:smooth val="0"/>
        </c:ser>
        <c:ser>
          <c:idx val="1"/>
          <c:order val="1"/>
          <c:tx>
            <c:strRef>
              <c:f>Sheet1!$C$9</c:f>
              <c:strCache>
                <c:ptCount val="1"/>
                <c:pt idx="0">
                  <c:v>30</c:v>
                </c:pt>
              </c:strCache>
            </c:strRef>
          </c:tx>
          <c:marker>
            <c:symbol val="none"/>
          </c:marker>
          <c:cat>
            <c:strRef>
              <c:f>Sheet1!$A$10:$A$14</c:f>
              <c:strCache>
                <c:ptCount val="3"/>
                <c:pt idx="0">
                  <c:v>Year 5</c:v>
                </c:pt>
                <c:pt idx="1">
                  <c:v>Year 6</c:v>
                </c:pt>
                <c:pt idx="2">
                  <c:v>Year 7</c:v>
                </c:pt>
              </c:strCache>
            </c:strRef>
          </c:cat>
          <c:val>
            <c:numRef>
              <c:f>Sheet1!$C$10:$C$14</c:f>
              <c:numCache>
                <c:formatCode>General</c:formatCode>
                <c:ptCount val="5"/>
                <c:pt idx="0">
                  <c:v>23.3</c:v>
                </c:pt>
                <c:pt idx="1">
                  <c:v>26.09</c:v>
                </c:pt>
                <c:pt idx="2">
                  <c:v>30.14</c:v>
                </c:pt>
              </c:numCache>
            </c:numRef>
          </c:val>
          <c:smooth val="0"/>
        </c:ser>
        <c:ser>
          <c:idx val="2"/>
          <c:order val="2"/>
          <c:tx>
            <c:strRef>
              <c:f>Sheet1!$D$9</c:f>
              <c:strCache>
                <c:ptCount val="1"/>
                <c:pt idx="0">
                  <c:v>40</c:v>
                </c:pt>
              </c:strCache>
            </c:strRef>
          </c:tx>
          <c:marker>
            <c:symbol val="none"/>
          </c:marker>
          <c:cat>
            <c:strRef>
              <c:f>Sheet1!$A$10:$A$14</c:f>
              <c:strCache>
                <c:ptCount val="3"/>
                <c:pt idx="0">
                  <c:v>Year 5</c:v>
                </c:pt>
                <c:pt idx="1">
                  <c:v>Year 6</c:v>
                </c:pt>
                <c:pt idx="2">
                  <c:v>Year 7</c:v>
                </c:pt>
              </c:strCache>
            </c:strRef>
          </c:cat>
          <c:val>
            <c:numRef>
              <c:f>Sheet1!$D$10:$D$14</c:f>
              <c:numCache>
                <c:formatCode>General</c:formatCode>
                <c:ptCount val="5"/>
                <c:pt idx="0">
                  <c:v>21</c:v>
                </c:pt>
                <c:pt idx="1">
                  <c:v>26.2</c:v>
                </c:pt>
                <c:pt idx="2">
                  <c:v>30.83</c:v>
                </c:pt>
              </c:numCache>
            </c:numRef>
          </c:val>
          <c:smooth val="0"/>
        </c:ser>
        <c:ser>
          <c:idx val="3"/>
          <c:order val="3"/>
          <c:tx>
            <c:strRef>
              <c:f>Sheet1!$E$9</c:f>
              <c:strCache>
                <c:ptCount val="1"/>
                <c:pt idx="0">
                  <c:v>60</c:v>
                </c:pt>
              </c:strCache>
            </c:strRef>
          </c:tx>
          <c:marker>
            <c:symbol val="none"/>
          </c:marker>
          <c:cat>
            <c:strRef>
              <c:f>Sheet1!$A$10:$A$14</c:f>
              <c:strCache>
                <c:ptCount val="3"/>
                <c:pt idx="0">
                  <c:v>Year 5</c:v>
                </c:pt>
                <c:pt idx="1">
                  <c:v>Year 6</c:v>
                </c:pt>
                <c:pt idx="2">
                  <c:v>Year 7</c:v>
                </c:pt>
              </c:strCache>
            </c:strRef>
          </c:cat>
          <c:val>
            <c:numRef>
              <c:f>Sheet1!$E$10:$E$14</c:f>
              <c:numCache>
                <c:formatCode>General</c:formatCode>
                <c:ptCount val="5"/>
                <c:pt idx="0">
                  <c:v>29.31</c:v>
                </c:pt>
                <c:pt idx="1">
                  <c:v>34.06</c:v>
                </c:pt>
                <c:pt idx="2">
                  <c:v>34.83</c:v>
                </c:pt>
              </c:numCache>
            </c:numRef>
          </c:val>
          <c:smooth val="0"/>
        </c:ser>
        <c:dLbls>
          <c:showLegendKey val="0"/>
          <c:showVal val="0"/>
          <c:showCatName val="0"/>
          <c:showSerName val="0"/>
          <c:showPercent val="0"/>
          <c:showBubbleSize val="0"/>
        </c:dLbls>
        <c:marker val="1"/>
        <c:smooth val="0"/>
        <c:axId val="43895040"/>
        <c:axId val="44183552"/>
      </c:lineChart>
      <c:catAx>
        <c:axId val="43895040"/>
        <c:scaling>
          <c:orientation val="minMax"/>
        </c:scaling>
        <c:delete val="0"/>
        <c:axPos val="b"/>
        <c:majorTickMark val="out"/>
        <c:minorTickMark val="none"/>
        <c:tickLblPos val="nextTo"/>
        <c:crossAx val="44183552"/>
        <c:crosses val="autoZero"/>
        <c:auto val="1"/>
        <c:lblAlgn val="ctr"/>
        <c:lblOffset val="100"/>
        <c:noMultiLvlLbl val="0"/>
      </c:catAx>
      <c:valAx>
        <c:axId val="44183552"/>
        <c:scaling>
          <c:orientation val="minMax"/>
        </c:scaling>
        <c:delete val="0"/>
        <c:axPos val="l"/>
        <c:majorGridlines/>
        <c:numFmt formatCode="General" sourceLinked="1"/>
        <c:majorTickMark val="out"/>
        <c:minorTickMark val="none"/>
        <c:tickLblPos val="nextTo"/>
        <c:crossAx val="4389504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'Vocab vs grammar '!$L$22</c:f>
              <c:strCache>
                <c:ptCount val="1"/>
                <c:pt idx="0">
                  <c:v>Low-Literacy</c:v>
                </c:pt>
              </c:strCache>
            </c:strRef>
          </c:tx>
          <c:marker>
            <c:symbol val="square"/>
            <c:size val="7"/>
          </c:marker>
          <c:cat>
            <c:strRef>
              <c:f>'Vocab vs grammar '!$M$21:$O$21</c:f>
              <c:strCache>
                <c:ptCount val="3"/>
                <c:pt idx="0">
                  <c:v>SRY5</c:v>
                </c:pt>
                <c:pt idx="1">
                  <c:v>SRY6</c:v>
                </c:pt>
                <c:pt idx="2">
                  <c:v>SRY7</c:v>
                </c:pt>
              </c:strCache>
            </c:strRef>
          </c:cat>
          <c:val>
            <c:numRef>
              <c:f>'Vocab vs grammar '!$M$22:$O$22</c:f>
              <c:numCache>
                <c:formatCode>General</c:formatCode>
                <c:ptCount val="3"/>
                <c:pt idx="0">
                  <c:v>14.63</c:v>
                </c:pt>
                <c:pt idx="1">
                  <c:v>17.239999999999998</c:v>
                </c:pt>
                <c:pt idx="2">
                  <c:v>19.670000000000002</c:v>
                </c:pt>
              </c:numCache>
            </c:numRef>
          </c:val>
          <c:smooth val="0"/>
        </c:ser>
        <c:ser>
          <c:idx val="1"/>
          <c:order val="1"/>
          <c:tx>
            <c:strRef>
              <c:f>'Vocab vs grammar '!$L$23</c:f>
              <c:strCache>
                <c:ptCount val="1"/>
                <c:pt idx="0">
                  <c:v>Low-Oracy</c:v>
                </c:pt>
              </c:strCache>
            </c:strRef>
          </c:tx>
          <c:marker>
            <c:symbol val="triangle"/>
            <c:size val="7"/>
          </c:marker>
          <c:cat>
            <c:strRef>
              <c:f>'Vocab vs grammar '!$M$21:$O$21</c:f>
              <c:strCache>
                <c:ptCount val="3"/>
                <c:pt idx="0">
                  <c:v>SRY5</c:v>
                </c:pt>
                <c:pt idx="1">
                  <c:v>SRY6</c:v>
                </c:pt>
                <c:pt idx="2">
                  <c:v>SRY7</c:v>
                </c:pt>
              </c:strCache>
            </c:strRef>
          </c:cat>
          <c:val>
            <c:numRef>
              <c:f>'Vocab vs grammar '!$M$23:$O$23</c:f>
              <c:numCache>
                <c:formatCode>General</c:formatCode>
                <c:ptCount val="3"/>
                <c:pt idx="0">
                  <c:v>12.56</c:v>
                </c:pt>
                <c:pt idx="1">
                  <c:v>15.38</c:v>
                </c:pt>
                <c:pt idx="2">
                  <c:v>17.399999999999999</c:v>
                </c:pt>
              </c:numCache>
            </c:numRef>
          </c:val>
          <c:smooth val="0"/>
        </c:ser>
        <c:ser>
          <c:idx val="2"/>
          <c:order val="2"/>
          <c:tx>
            <c:strRef>
              <c:f>'Vocab vs grammar '!$L$24</c:f>
              <c:strCache>
                <c:ptCount val="1"/>
                <c:pt idx="0">
                  <c:v>Mid-Literacy</c:v>
                </c:pt>
              </c:strCache>
            </c:strRef>
          </c:tx>
          <c:marker>
            <c:symbol val="square"/>
            <c:size val="7"/>
          </c:marker>
          <c:cat>
            <c:strRef>
              <c:f>'Vocab vs grammar '!$M$21:$O$21</c:f>
              <c:strCache>
                <c:ptCount val="3"/>
                <c:pt idx="0">
                  <c:v>SRY5</c:v>
                </c:pt>
                <c:pt idx="1">
                  <c:v>SRY6</c:v>
                </c:pt>
                <c:pt idx="2">
                  <c:v>SRY7</c:v>
                </c:pt>
              </c:strCache>
            </c:strRef>
          </c:cat>
          <c:val>
            <c:numRef>
              <c:f>'Vocab vs grammar '!$M$24:$O$24</c:f>
              <c:numCache>
                <c:formatCode>General</c:formatCode>
                <c:ptCount val="3"/>
                <c:pt idx="0">
                  <c:v>23.69</c:v>
                </c:pt>
                <c:pt idx="1">
                  <c:v>26.22</c:v>
                </c:pt>
                <c:pt idx="2">
                  <c:v>30.63</c:v>
                </c:pt>
              </c:numCache>
            </c:numRef>
          </c:val>
          <c:smooth val="0"/>
        </c:ser>
        <c:ser>
          <c:idx val="3"/>
          <c:order val="3"/>
          <c:tx>
            <c:strRef>
              <c:f>'Vocab vs grammar '!$L$25</c:f>
              <c:strCache>
                <c:ptCount val="1"/>
                <c:pt idx="0">
                  <c:v>Mid-Oracy</c:v>
                </c:pt>
              </c:strCache>
            </c:strRef>
          </c:tx>
          <c:marker>
            <c:symbol val="triangle"/>
            <c:size val="7"/>
          </c:marker>
          <c:cat>
            <c:strRef>
              <c:f>'Vocab vs grammar '!$M$21:$O$21</c:f>
              <c:strCache>
                <c:ptCount val="3"/>
                <c:pt idx="0">
                  <c:v>SRY5</c:v>
                </c:pt>
                <c:pt idx="1">
                  <c:v>SRY6</c:v>
                </c:pt>
                <c:pt idx="2">
                  <c:v>SRY7</c:v>
                </c:pt>
              </c:strCache>
            </c:strRef>
          </c:cat>
          <c:val>
            <c:numRef>
              <c:f>'Vocab vs grammar '!$M$25:$O$25</c:f>
              <c:numCache>
                <c:formatCode>General</c:formatCode>
                <c:ptCount val="3"/>
                <c:pt idx="0">
                  <c:v>22.01</c:v>
                </c:pt>
                <c:pt idx="1">
                  <c:v>25.25</c:v>
                </c:pt>
                <c:pt idx="2">
                  <c:v>29.65</c:v>
                </c:pt>
              </c:numCache>
            </c:numRef>
          </c:val>
          <c:smooth val="0"/>
        </c:ser>
        <c:ser>
          <c:idx val="4"/>
          <c:order val="4"/>
          <c:tx>
            <c:strRef>
              <c:f>'Vocab vs grammar '!$L$26</c:f>
              <c:strCache>
                <c:ptCount val="1"/>
                <c:pt idx="0">
                  <c:v>High-Literacy</c:v>
                </c:pt>
              </c:strCache>
            </c:strRef>
          </c:tx>
          <c:marker>
            <c:symbol val="square"/>
            <c:size val="7"/>
          </c:marker>
          <c:cat>
            <c:strRef>
              <c:f>'Vocab vs grammar '!$M$21:$O$21</c:f>
              <c:strCache>
                <c:ptCount val="3"/>
                <c:pt idx="0">
                  <c:v>SRY5</c:v>
                </c:pt>
                <c:pt idx="1">
                  <c:v>SRY6</c:v>
                </c:pt>
                <c:pt idx="2">
                  <c:v>SRY7</c:v>
                </c:pt>
              </c:strCache>
            </c:strRef>
          </c:cat>
          <c:val>
            <c:numRef>
              <c:f>'Vocab vs grammar '!$M$26:$O$26</c:f>
              <c:numCache>
                <c:formatCode>General</c:formatCode>
                <c:ptCount val="3"/>
                <c:pt idx="0">
                  <c:v>30.39</c:v>
                </c:pt>
                <c:pt idx="1">
                  <c:v>34.96</c:v>
                </c:pt>
                <c:pt idx="2">
                  <c:v>36.6</c:v>
                </c:pt>
              </c:numCache>
            </c:numRef>
          </c:val>
          <c:smooth val="0"/>
        </c:ser>
        <c:ser>
          <c:idx val="5"/>
          <c:order val="5"/>
          <c:tx>
            <c:strRef>
              <c:f>'Vocab vs grammar '!$L$27</c:f>
              <c:strCache>
                <c:ptCount val="1"/>
                <c:pt idx="0">
                  <c:v>High-Oracy</c:v>
                </c:pt>
              </c:strCache>
            </c:strRef>
          </c:tx>
          <c:marker>
            <c:symbol val="triangle"/>
            <c:size val="7"/>
          </c:marker>
          <c:cat>
            <c:strRef>
              <c:f>'Vocab vs grammar '!$M$21:$O$21</c:f>
              <c:strCache>
                <c:ptCount val="3"/>
                <c:pt idx="0">
                  <c:v>SRY5</c:v>
                </c:pt>
                <c:pt idx="1">
                  <c:v>SRY6</c:v>
                </c:pt>
                <c:pt idx="2">
                  <c:v>SRY7</c:v>
                </c:pt>
              </c:strCache>
            </c:strRef>
          </c:cat>
          <c:val>
            <c:numRef>
              <c:f>'Vocab vs grammar '!$M$27:$O$27</c:f>
              <c:numCache>
                <c:formatCode>General</c:formatCode>
                <c:ptCount val="3"/>
                <c:pt idx="0">
                  <c:v>29.4</c:v>
                </c:pt>
                <c:pt idx="1">
                  <c:v>34.58</c:v>
                </c:pt>
                <c:pt idx="2">
                  <c:v>38.590000000000003</c:v>
                </c:pt>
              </c:numCache>
            </c:numRef>
          </c:val>
          <c:smooth val="0"/>
        </c:ser>
        <c:dLbls>
          <c:showLegendKey val="0"/>
          <c:showVal val="0"/>
          <c:showCatName val="0"/>
          <c:showSerName val="0"/>
          <c:showPercent val="0"/>
          <c:showBubbleSize val="0"/>
        </c:dLbls>
        <c:marker val="1"/>
        <c:smooth val="0"/>
        <c:axId val="143436416"/>
        <c:axId val="143450496"/>
      </c:lineChart>
      <c:catAx>
        <c:axId val="143436416"/>
        <c:scaling>
          <c:orientation val="minMax"/>
        </c:scaling>
        <c:delete val="0"/>
        <c:axPos val="b"/>
        <c:numFmt formatCode="General" sourceLinked="0"/>
        <c:majorTickMark val="out"/>
        <c:minorTickMark val="none"/>
        <c:tickLblPos val="nextTo"/>
        <c:crossAx val="143450496"/>
        <c:crosses val="autoZero"/>
        <c:auto val="1"/>
        <c:lblAlgn val="ctr"/>
        <c:lblOffset val="100"/>
        <c:noMultiLvlLbl val="0"/>
      </c:catAx>
      <c:valAx>
        <c:axId val="143450496"/>
        <c:scaling>
          <c:orientation val="minMax"/>
        </c:scaling>
        <c:delete val="0"/>
        <c:axPos val="l"/>
        <c:majorGridlines/>
        <c:numFmt formatCode="General" sourceLinked="1"/>
        <c:majorTickMark val="out"/>
        <c:minorTickMark val="none"/>
        <c:tickLblPos val="nextTo"/>
        <c:crossAx val="143436416"/>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'Vocab vs grammar '!$P$22</c:f>
              <c:strCache>
                <c:ptCount val="1"/>
                <c:pt idx="0">
                  <c:v>Low-Literacy</c:v>
                </c:pt>
              </c:strCache>
            </c:strRef>
          </c:tx>
          <c:marker>
            <c:symbol val="square"/>
            <c:size val="7"/>
          </c:marker>
          <c:cat>
            <c:strRef>
              <c:f>'Vocab vs grammar '!$Q$21:$S$21</c:f>
              <c:strCache>
                <c:ptCount val="3"/>
                <c:pt idx="0">
                  <c:v>PTY5</c:v>
                </c:pt>
                <c:pt idx="1">
                  <c:v>PTY6</c:v>
                </c:pt>
                <c:pt idx="2">
                  <c:v>PTY7</c:v>
                </c:pt>
              </c:strCache>
            </c:strRef>
          </c:cat>
          <c:val>
            <c:numRef>
              <c:f>'Vocab vs grammar '!$Q$22:$S$22</c:f>
              <c:numCache>
                <c:formatCode>General</c:formatCode>
                <c:ptCount val="3"/>
                <c:pt idx="0">
                  <c:v>6</c:v>
                </c:pt>
                <c:pt idx="1">
                  <c:v>8.59</c:v>
                </c:pt>
                <c:pt idx="2">
                  <c:v>12</c:v>
                </c:pt>
              </c:numCache>
            </c:numRef>
          </c:val>
          <c:smooth val="0"/>
        </c:ser>
        <c:ser>
          <c:idx val="1"/>
          <c:order val="1"/>
          <c:tx>
            <c:strRef>
              <c:f>'Vocab vs grammar '!$P$23</c:f>
              <c:strCache>
                <c:ptCount val="1"/>
                <c:pt idx="0">
                  <c:v>Low-Oracy</c:v>
                </c:pt>
              </c:strCache>
            </c:strRef>
          </c:tx>
          <c:marker>
            <c:symbol val="triangle"/>
            <c:size val="7"/>
          </c:marker>
          <c:cat>
            <c:strRef>
              <c:f>'Vocab vs grammar '!$Q$21:$S$21</c:f>
              <c:strCache>
                <c:ptCount val="3"/>
                <c:pt idx="0">
                  <c:v>PTY5</c:v>
                </c:pt>
                <c:pt idx="1">
                  <c:v>PTY6</c:v>
                </c:pt>
                <c:pt idx="2">
                  <c:v>PTY7</c:v>
                </c:pt>
              </c:strCache>
            </c:strRef>
          </c:cat>
          <c:val>
            <c:numRef>
              <c:f>'Vocab vs grammar '!$Q$23:$S$23</c:f>
              <c:numCache>
                <c:formatCode>General</c:formatCode>
                <c:ptCount val="3"/>
                <c:pt idx="0">
                  <c:v>6.44</c:v>
                </c:pt>
                <c:pt idx="1">
                  <c:v>6.88</c:v>
                </c:pt>
                <c:pt idx="2">
                  <c:v>6.6</c:v>
                </c:pt>
              </c:numCache>
            </c:numRef>
          </c:val>
          <c:smooth val="0"/>
        </c:ser>
        <c:ser>
          <c:idx val="2"/>
          <c:order val="2"/>
          <c:tx>
            <c:strRef>
              <c:f>'Vocab vs grammar '!$P$24</c:f>
              <c:strCache>
                <c:ptCount val="1"/>
                <c:pt idx="0">
                  <c:v>Mid-Literacy</c:v>
                </c:pt>
              </c:strCache>
            </c:strRef>
          </c:tx>
          <c:marker>
            <c:symbol val="square"/>
            <c:size val="7"/>
          </c:marker>
          <c:cat>
            <c:strRef>
              <c:f>'Vocab vs grammar '!$Q$21:$S$21</c:f>
              <c:strCache>
                <c:ptCount val="3"/>
                <c:pt idx="0">
                  <c:v>PTY5</c:v>
                </c:pt>
                <c:pt idx="1">
                  <c:v>PTY6</c:v>
                </c:pt>
                <c:pt idx="2">
                  <c:v>PTY7</c:v>
                </c:pt>
              </c:strCache>
            </c:strRef>
          </c:cat>
          <c:val>
            <c:numRef>
              <c:f>'Vocab vs grammar '!$Q$24:$S$24</c:f>
              <c:numCache>
                <c:formatCode>General</c:formatCode>
                <c:ptCount val="3"/>
                <c:pt idx="0">
                  <c:v>12.89</c:v>
                </c:pt>
                <c:pt idx="1">
                  <c:v>15.26</c:v>
                </c:pt>
                <c:pt idx="2">
                  <c:v>18.420000000000002</c:v>
                </c:pt>
              </c:numCache>
            </c:numRef>
          </c:val>
          <c:smooth val="0"/>
        </c:ser>
        <c:ser>
          <c:idx val="3"/>
          <c:order val="3"/>
          <c:tx>
            <c:strRef>
              <c:f>'Vocab vs grammar '!$P$25</c:f>
              <c:strCache>
                <c:ptCount val="1"/>
                <c:pt idx="0">
                  <c:v>Mid-Oracy</c:v>
                </c:pt>
              </c:strCache>
            </c:strRef>
          </c:tx>
          <c:marker>
            <c:symbol val="triangle"/>
            <c:size val="7"/>
          </c:marker>
          <c:cat>
            <c:strRef>
              <c:f>'Vocab vs grammar '!$Q$21:$S$21</c:f>
              <c:strCache>
                <c:ptCount val="3"/>
                <c:pt idx="0">
                  <c:v>PTY5</c:v>
                </c:pt>
                <c:pt idx="1">
                  <c:v>PTY6</c:v>
                </c:pt>
                <c:pt idx="2">
                  <c:v>PTY7</c:v>
                </c:pt>
              </c:strCache>
            </c:strRef>
          </c:cat>
          <c:val>
            <c:numRef>
              <c:f>'Vocab vs grammar '!$Q$25:$S$25</c:f>
              <c:numCache>
                <c:formatCode>General</c:formatCode>
                <c:ptCount val="3"/>
                <c:pt idx="0">
                  <c:v>13.27</c:v>
                </c:pt>
                <c:pt idx="1">
                  <c:v>15.43</c:v>
                </c:pt>
                <c:pt idx="2">
                  <c:v>18.920000000000002</c:v>
                </c:pt>
              </c:numCache>
            </c:numRef>
          </c:val>
          <c:smooth val="0"/>
        </c:ser>
        <c:ser>
          <c:idx val="4"/>
          <c:order val="4"/>
          <c:tx>
            <c:strRef>
              <c:f>'Vocab vs grammar '!$P$26</c:f>
              <c:strCache>
                <c:ptCount val="1"/>
                <c:pt idx="0">
                  <c:v>High-Literacy</c:v>
                </c:pt>
              </c:strCache>
            </c:strRef>
          </c:tx>
          <c:marker>
            <c:symbol val="square"/>
            <c:size val="7"/>
          </c:marker>
          <c:cat>
            <c:strRef>
              <c:f>'Vocab vs grammar '!$Q$21:$S$21</c:f>
              <c:strCache>
                <c:ptCount val="3"/>
                <c:pt idx="0">
                  <c:v>PTY5</c:v>
                </c:pt>
                <c:pt idx="1">
                  <c:v>PTY6</c:v>
                </c:pt>
                <c:pt idx="2">
                  <c:v>PTY7</c:v>
                </c:pt>
              </c:strCache>
            </c:strRef>
          </c:cat>
          <c:val>
            <c:numRef>
              <c:f>'Vocab vs grammar '!$Q$26:$S$26</c:f>
              <c:numCache>
                <c:formatCode>General</c:formatCode>
                <c:ptCount val="3"/>
                <c:pt idx="0">
                  <c:v>20.61</c:v>
                </c:pt>
                <c:pt idx="1">
                  <c:v>22.07</c:v>
                </c:pt>
                <c:pt idx="2">
                  <c:v>25.45</c:v>
                </c:pt>
              </c:numCache>
            </c:numRef>
          </c:val>
          <c:smooth val="0"/>
        </c:ser>
        <c:ser>
          <c:idx val="5"/>
          <c:order val="5"/>
          <c:tx>
            <c:strRef>
              <c:f>'Vocab vs grammar '!$P$27</c:f>
              <c:strCache>
                <c:ptCount val="1"/>
                <c:pt idx="0">
                  <c:v>High-Oracy</c:v>
                </c:pt>
              </c:strCache>
            </c:strRef>
          </c:tx>
          <c:marker>
            <c:symbol val="triangle"/>
            <c:size val="7"/>
          </c:marker>
          <c:cat>
            <c:strRef>
              <c:f>'Vocab vs grammar '!$Q$21:$S$21</c:f>
              <c:strCache>
                <c:ptCount val="3"/>
                <c:pt idx="0">
                  <c:v>PTY5</c:v>
                </c:pt>
                <c:pt idx="1">
                  <c:v>PTY6</c:v>
                </c:pt>
                <c:pt idx="2">
                  <c:v>PTY7</c:v>
                </c:pt>
              </c:strCache>
            </c:strRef>
          </c:cat>
          <c:val>
            <c:numRef>
              <c:f>'Vocab vs grammar '!$Q$27:$S$27</c:f>
              <c:numCache>
                <c:formatCode>General</c:formatCode>
                <c:ptCount val="3"/>
                <c:pt idx="0">
                  <c:v>21.12</c:v>
                </c:pt>
                <c:pt idx="1">
                  <c:v>22.96</c:v>
                </c:pt>
                <c:pt idx="2">
                  <c:v>27.53</c:v>
                </c:pt>
              </c:numCache>
            </c:numRef>
          </c:val>
          <c:smooth val="0"/>
        </c:ser>
        <c:dLbls>
          <c:showLegendKey val="0"/>
          <c:showVal val="0"/>
          <c:showCatName val="0"/>
          <c:showSerName val="0"/>
          <c:showPercent val="0"/>
          <c:showBubbleSize val="0"/>
        </c:dLbls>
        <c:marker val="1"/>
        <c:smooth val="0"/>
        <c:axId val="144738560"/>
        <c:axId val="144748544"/>
      </c:lineChart>
      <c:catAx>
        <c:axId val="144738560"/>
        <c:scaling>
          <c:orientation val="minMax"/>
        </c:scaling>
        <c:delete val="0"/>
        <c:axPos val="b"/>
        <c:numFmt formatCode="General" sourceLinked="0"/>
        <c:majorTickMark val="out"/>
        <c:minorTickMark val="none"/>
        <c:tickLblPos val="nextTo"/>
        <c:crossAx val="144748544"/>
        <c:crosses val="autoZero"/>
        <c:auto val="1"/>
        <c:lblAlgn val="ctr"/>
        <c:lblOffset val="100"/>
        <c:noMultiLvlLbl val="0"/>
      </c:catAx>
      <c:valAx>
        <c:axId val="144748544"/>
        <c:scaling>
          <c:orientation val="minMax"/>
        </c:scaling>
        <c:delete val="0"/>
        <c:axPos val="l"/>
        <c:majorGridlines/>
        <c:numFmt formatCode="General" sourceLinked="1"/>
        <c:majorTickMark val="out"/>
        <c:minorTickMark val="none"/>
        <c:tickLblPos val="nextTo"/>
        <c:crossAx val="144738560"/>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Sheet1!$B$9</c:f>
              <c:strCache>
                <c:ptCount val="1"/>
                <c:pt idx="0">
                  <c:v>15</c:v>
                </c:pt>
              </c:strCache>
            </c:strRef>
          </c:tx>
          <c:marker>
            <c:symbol val="none"/>
          </c:marker>
          <c:cat>
            <c:strRef>
              <c:f>Sheet1!$A$10:$A$14</c:f>
              <c:strCache>
                <c:ptCount val="3"/>
                <c:pt idx="0">
                  <c:v>Year 5</c:v>
                </c:pt>
                <c:pt idx="1">
                  <c:v>Year 6</c:v>
                </c:pt>
                <c:pt idx="2">
                  <c:v>Year 7</c:v>
                </c:pt>
              </c:strCache>
            </c:strRef>
          </c:cat>
          <c:val>
            <c:numRef>
              <c:f>Sheet1!$B$10:$B$14</c:f>
              <c:numCache>
                <c:formatCode>General</c:formatCode>
                <c:ptCount val="5"/>
                <c:pt idx="0">
                  <c:v>20.7</c:v>
                </c:pt>
                <c:pt idx="1">
                  <c:v>20.8</c:v>
                </c:pt>
                <c:pt idx="2">
                  <c:v>26.5</c:v>
                </c:pt>
              </c:numCache>
            </c:numRef>
          </c:val>
          <c:smooth val="0"/>
        </c:ser>
        <c:ser>
          <c:idx val="1"/>
          <c:order val="1"/>
          <c:tx>
            <c:strRef>
              <c:f>Sheet1!$C$9</c:f>
              <c:strCache>
                <c:ptCount val="1"/>
                <c:pt idx="0">
                  <c:v>30</c:v>
                </c:pt>
              </c:strCache>
            </c:strRef>
          </c:tx>
          <c:marker>
            <c:symbol val="none"/>
          </c:marker>
          <c:cat>
            <c:strRef>
              <c:f>Sheet1!$A$10:$A$14</c:f>
              <c:strCache>
                <c:ptCount val="3"/>
                <c:pt idx="0">
                  <c:v>Year 5</c:v>
                </c:pt>
                <c:pt idx="1">
                  <c:v>Year 6</c:v>
                </c:pt>
                <c:pt idx="2">
                  <c:v>Year 7</c:v>
                </c:pt>
              </c:strCache>
            </c:strRef>
          </c:cat>
          <c:val>
            <c:numRef>
              <c:f>Sheet1!$C$10:$C$14</c:f>
              <c:numCache>
                <c:formatCode>General</c:formatCode>
                <c:ptCount val="5"/>
                <c:pt idx="0">
                  <c:v>23.3</c:v>
                </c:pt>
                <c:pt idx="1">
                  <c:v>26.09</c:v>
                </c:pt>
                <c:pt idx="2">
                  <c:v>30.14</c:v>
                </c:pt>
              </c:numCache>
            </c:numRef>
          </c:val>
          <c:smooth val="0"/>
        </c:ser>
        <c:ser>
          <c:idx val="2"/>
          <c:order val="2"/>
          <c:tx>
            <c:strRef>
              <c:f>Sheet1!$D$9</c:f>
              <c:strCache>
                <c:ptCount val="1"/>
                <c:pt idx="0">
                  <c:v>40</c:v>
                </c:pt>
              </c:strCache>
            </c:strRef>
          </c:tx>
          <c:marker>
            <c:symbol val="none"/>
          </c:marker>
          <c:cat>
            <c:strRef>
              <c:f>Sheet1!$A$10:$A$14</c:f>
              <c:strCache>
                <c:ptCount val="3"/>
                <c:pt idx="0">
                  <c:v>Year 5</c:v>
                </c:pt>
                <c:pt idx="1">
                  <c:v>Year 6</c:v>
                </c:pt>
                <c:pt idx="2">
                  <c:v>Year 7</c:v>
                </c:pt>
              </c:strCache>
            </c:strRef>
          </c:cat>
          <c:val>
            <c:numRef>
              <c:f>Sheet1!$D$10:$D$14</c:f>
              <c:numCache>
                <c:formatCode>General</c:formatCode>
                <c:ptCount val="5"/>
                <c:pt idx="0">
                  <c:v>21</c:v>
                </c:pt>
                <c:pt idx="1">
                  <c:v>26.2</c:v>
                </c:pt>
                <c:pt idx="2">
                  <c:v>30.83</c:v>
                </c:pt>
              </c:numCache>
            </c:numRef>
          </c:val>
          <c:smooth val="0"/>
        </c:ser>
        <c:ser>
          <c:idx val="3"/>
          <c:order val="3"/>
          <c:tx>
            <c:strRef>
              <c:f>Sheet1!$E$9</c:f>
              <c:strCache>
                <c:ptCount val="1"/>
                <c:pt idx="0">
                  <c:v>60</c:v>
                </c:pt>
              </c:strCache>
            </c:strRef>
          </c:tx>
          <c:marker>
            <c:symbol val="none"/>
          </c:marker>
          <c:cat>
            <c:strRef>
              <c:f>Sheet1!$A$10:$A$14</c:f>
              <c:strCache>
                <c:ptCount val="3"/>
                <c:pt idx="0">
                  <c:v>Year 5</c:v>
                </c:pt>
                <c:pt idx="1">
                  <c:v>Year 6</c:v>
                </c:pt>
                <c:pt idx="2">
                  <c:v>Year 7</c:v>
                </c:pt>
              </c:strCache>
            </c:strRef>
          </c:cat>
          <c:val>
            <c:numRef>
              <c:f>Sheet1!$E$10:$E$14</c:f>
              <c:numCache>
                <c:formatCode>General</c:formatCode>
                <c:ptCount val="5"/>
                <c:pt idx="0">
                  <c:v>29.31</c:v>
                </c:pt>
                <c:pt idx="1">
                  <c:v>34.06</c:v>
                </c:pt>
                <c:pt idx="2">
                  <c:v>34.83</c:v>
                </c:pt>
              </c:numCache>
            </c:numRef>
          </c:val>
          <c:smooth val="0"/>
        </c:ser>
        <c:dLbls>
          <c:showLegendKey val="0"/>
          <c:showVal val="0"/>
          <c:showCatName val="0"/>
          <c:showSerName val="0"/>
          <c:showPercent val="0"/>
          <c:showBubbleSize val="0"/>
        </c:dLbls>
        <c:marker val="1"/>
        <c:smooth val="0"/>
        <c:axId val="136423680"/>
        <c:axId val="136433664"/>
      </c:lineChart>
      <c:catAx>
        <c:axId val="136423680"/>
        <c:scaling>
          <c:orientation val="minMax"/>
        </c:scaling>
        <c:delete val="0"/>
        <c:axPos val="b"/>
        <c:majorTickMark val="out"/>
        <c:minorTickMark val="none"/>
        <c:tickLblPos val="nextTo"/>
        <c:crossAx val="136433664"/>
        <c:crosses val="autoZero"/>
        <c:auto val="1"/>
        <c:lblAlgn val="ctr"/>
        <c:lblOffset val="100"/>
        <c:noMultiLvlLbl val="0"/>
      </c:catAx>
      <c:valAx>
        <c:axId val="136433664"/>
        <c:scaling>
          <c:orientation val="minMax"/>
        </c:scaling>
        <c:delete val="0"/>
        <c:axPos val="l"/>
        <c:majorGridlines/>
        <c:numFmt formatCode="General" sourceLinked="1"/>
        <c:majorTickMark val="out"/>
        <c:minorTickMark val="none"/>
        <c:tickLblPos val="nextTo"/>
        <c:crossAx val="136423680"/>
        <c:crosses val="autoZero"/>
        <c:crossBetween val="between"/>
      </c:valAx>
    </c:plotArea>
    <c:legend>
      <c:legendPos val="r"/>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8277C60E-458B-4DC0-A3CF-F052E90B3F1D}" type="datetimeFigureOut">
              <a:rPr lang="en-GB" smtClean="0"/>
              <a:t>09/07/2015</a:t>
            </a:fld>
            <a:endParaRPr lang="en-GB"/>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F110B804-DF1D-4801-9C07-724EFAD95709}" type="slidenum">
              <a:rPr lang="en-GB" smtClean="0"/>
              <a:t>‹#›</a:t>
            </a:fld>
            <a:endParaRPr lang="en-GB"/>
          </a:p>
        </p:txBody>
      </p:sp>
    </p:spTree>
    <p:extLst>
      <p:ext uri="{BB962C8B-B14F-4D97-AF65-F5344CB8AC3E}">
        <p14:creationId xmlns:p14="http://schemas.microsoft.com/office/powerpoint/2010/main" val="2342070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D598352-B10E-488C-B8F8-57138886F157}" type="datetimeFigureOut">
              <a:rPr lang="en-GB" smtClean="0"/>
              <a:t>09/07/2015</a:t>
            </a:fld>
            <a:endParaRPr lang="en-GB"/>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146B220-E17F-4FFB-8B2E-A3CB4FC7C928}" type="slidenum">
              <a:rPr lang="en-GB" smtClean="0"/>
              <a:t>‹#›</a:t>
            </a:fld>
            <a:endParaRPr lang="en-GB"/>
          </a:p>
        </p:txBody>
      </p:sp>
    </p:spTree>
    <p:extLst>
      <p:ext uri="{BB962C8B-B14F-4D97-AF65-F5344CB8AC3E}">
        <p14:creationId xmlns:p14="http://schemas.microsoft.com/office/powerpoint/2010/main" val="272360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04900" y="696913"/>
            <a:ext cx="4648200" cy="3486150"/>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04900" y="696913"/>
            <a:ext cx="4648200" cy="3486150"/>
          </a:xfrm>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itchFamily="34" charset="-128"/>
              </a:rPr>
              <a:t>No significant differences between the two groups of learners  overall</a:t>
            </a:r>
          </a:p>
          <a:p>
            <a:endParaRPr lang="en-GB" altLang="en-US" smtClean="0">
              <a:ea typeface="ＭＳ Ｐゴシック" pitchFamily="34" charset="-128"/>
            </a:endParaRPr>
          </a:p>
          <a:p>
            <a:r>
              <a:rPr lang="en-GB" altLang="en-US" smtClean="0">
                <a:ea typeface="ＭＳ Ｐゴシック" pitchFamily="34" charset="-128"/>
              </a:rPr>
              <a:t>Kind of literacy activities seems to matter</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Rdg Vesta" pitchFamily="2" charset="0"/>
                <a:ea typeface="ＭＳ Ｐゴシック" pitchFamily="34" charset="-128"/>
              </a:defRPr>
            </a:lvl1pPr>
            <a:lvl2pPr marL="742950" indent="-285750" eaLnBrk="0" hangingPunct="0">
              <a:spcBef>
                <a:spcPct val="30000"/>
              </a:spcBef>
              <a:defRPr sz="1200">
                <a:solidFill>
                  <a:schemeClr val="tx1"/>
                </a:solidFill>
                <a:latin typeface="Rdg Vesta" pitchFamily="2" charset="0"/>
                <a:ea typeface="ＭＳ Ｐゴシック" pitchFamily="34" charset="-128"/>
              </a:defRPr>
            </a:lvl2pPr>
            <a:lvl3pPr marL="1143000" indent="-228600" eaLnBrk="0" hangingPunct="0">
              <a:spcBef>
                <a:spcPct val="30000"/>
              </a:spcBef>
              <a:defRPr sz="1200">
                <a:solidFill>
                  <a:schemeClr val="tx1"/>
                </a:solidFill>
                <a:latin typeface="Rdg Vesta" pitchFamily="2" charset="0"/>
                <a:ea typeface="ＭＳ Ｐゴシック" pitchFamily="34" charset="-128"/>
              </a:defRPr>
            </a:lvl3pPr>
            <a:lvl4pPr marL="1600200" indent="-228600" eaLnBrk="0" hangingPunct="0">
              <a:spcBef>
                <a:spcPct val="30000"/>
              </a:spcBef>
              <a:defRPr sz="1200">
                <a:solidFill>
                  <a:schemeClr val="tx1"/>
                </a:solidFill>
                <a:latin typeface="Rdg Vesta" pitchFamily="2" charset="0"/>
                <a:ea typeface="ＭＳ Ｐゴシック" pitchFamily="34" charset="-128"/>
              </a:defRPr>
            </a:lvl4pPr>
            <a:lvl5pPr marL="2057400" indent="-228600" eaLnBrk="0" hangingPunct="0">
              <a:spcBef>
                <a:spcPct val="30000"/>
              </a:spcBef>
              <a:defRPr sz="1200">
                <a:solidFill>
                  <a:schemeClr val="tx1"/>
                </a:solidFill>
                <a:latin typeface="Rdg Vesta" pitchFamily="2"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9pPr>
          </a:lstStyle>
          <a:p>
            <a:pPr eaLnBrk="1" hangingPunct="1">
              <a:spcBef>
                <a:spcPct val="0"/>
              </a:spcBef>
            </a:pPr>
            <a:fld id="{079FD272-D670-468C-B7CB-4C90137B50F0}" type="slidenum">
              <a:rPr lang="en-US" altLang="en-US" smtClean="0"/>
              <a:pPr eaLnBrk="1" hangingPunct="1">
                <a:spcBef>
                  <a:spcPct val="0"/>
                </a:spcBef>
              </a:pPr>
              <a:t>26</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104900" y="696913"/>
            <a:ext cx="4648200" cy="3486150"/>
          </a:xfrm>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itchFamily="34" charset="-128"/>
              </a:rPr>
              <a:t>SR task maybe a better test of grammatical knowledge?</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Rdg Vesta" pitchFamily="2" charset="0"/>
                <a:ea typeface="ＭＳ Ｐゴシック" pitchFamily="34" charset="-128"/>
              </a:defRPr>
            </a:lvl1pPr>
            <a:lvl2pPr marL="742950" indent="-285750" eaLnBrk="0" hangingPunct="0">
              <a:spcBef>
                <a:spcPct val="30000"/>
              </a:spcBef>
              <a:defRPr sz="1200">
                <a:solidFill>
                  <a:schemeClr val="tx1"/>
                </a:solidFill>
                <a:latin typeface="Rdg Vesta" pitchFamily="2" charset="0"/>
                <a:ea typeface="ＭＳ Ｐゴシック" pitchFamily="34" charset="-128"/>
              </a:defRPr>
            </a:lvl2pPr>
            <a:lvl3pPr marL="1143000" indent="-228600" eaLnBrk="0" hangingPunct="0">
              <a:spcBef>
                <a:spcPct val="30000"/>
              </a:spcBef>
              <a:defRPr sz="1200">
                <a:solidFill>
                  <a:schemeClr val="tx1"/>
                </a:solidFill>
                <a:latin typeface="Rdg Vesta" pitchFamily="2" charset="0"/>
                <a:ea typeface="ＭＳ Ｐゴシック" pitchFamily="34" charset="-128"/>
              </a:defRPr>
            </a:lvl3pPr>
            <a:lvl4pPr marL="1600200" indent="-228600" eaLnBrk="0" hangingPunct="0">
              <a:spcBef>
                <a:spcPct val="30000"/>
              </a:spcBef>
              <a:defRPr sz="1200">
                <a:solidFill>
                  <a:schemeClr val="tx1"/>
                </a:solidFill>
                <a:latin typeface="Rdg Vesta" pitchFamily="2" charset="0"/>
                <a:ea typeface="ＭＳ Ｐゴシック" pitchFamily="34" charset="-128"/>
              </a:defRPr>
            </a:lvl4pPr>
            <a:lvl5pPr marL="2057400" indent="-228600" eaLnBrk="0" hangingPunct="0">
              <a:spcBef>
                <a:spcPct val="30000"/>
              </a:spcBef>
              <a:defRPr sz="1200">
                <a:solidFill>
                  <a:schemeClr val="tx1"/>
                </a:solidFill>
                <a:latin typeface="Rdg Vesta" pitchFamily="2"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9pPr>
          </a:lstStyle>
          <a:p>
            <a:pPr eaLnBrk="1" hangingPunct="1">
              <a:spcBef>
                <a:spcPct val="0"/>
              </a:spcBef>
            </a:pPr>
            <a:fld id="{D3778E4A-301C-4010-8B23-EFAE57E1DBC1}" type="slidenum">
              <a:rPr lang="en-US" altLang="en-US" smtClean="0"/>
              <a:pPr eaLnBrk="1" hangingPunct="1">
                <a:spcBef>
                  <a:spcPct val="0"/>
                </a:spcBef>
              </a:pPr>
              <a:t>27</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1104900" y="696913"/>
            <a:ext cx="4648200" cy="3486150"/>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itchFamily="34" charset="-128"/>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Rdg Vesta" pitchFamily="2" charset="0"/>
                <a:ea typeface="ＭＳ Ｐゴシック" pitchFamily="34" charset="-128"/>
              </a:defRPr>
            </a:lvl1pPr>
            <a:lvl2pPr marL="742950" indent="-285750" eaLnBrk="0" hangingPunct="0">
              <a:spcBef>
                <a:spcPct val="30000"/>
              </a:spcBef>
              <a:defRPr sz="1200">
                <a:solidFill>
                  <a:schemeClr val="tx1"/>
                </a:solidFill>
                <a:latin typeface="Rdg Vesta" pitchFamily="2" charset="0"/>
                <a:ea typeface="ＭＳ Ｐゴシック" pitchFamily="34" charset="-128"/>
              </a:defRPr>
            </a:lvl2pPr>
            <a:lvl3pPr marL="1143000" indent="-228600" eaLnBrk="0" hangingPunct="0">
              <a:spcBef>
                <a:spcPct val="30000"/>
              </a:spcBef>
              <a:defRPr sz="1200">
                <a:solidFill>
                  <a:schemeClr val="tx1"/>
                </a:solidFill>
                <a:latin typeface="Rdg Vesta" pitchFamily="2" charset="0"/>
                <a:ea typeface="ＭＳ Ｐゴシック" pitchFamily="34" charset="-128"/>
              </a:defRPr>
            </a:lvl3pPr>
            <a:lvl4pPr marL="1600200" indent="-228600" eaLnBrk="0" hangingPunct="0">
              <a:spcBef>
                <a:spcPct val="30000"/>
              </a:spcBef>
              <a:defRPr sz="1200">
                <a:solidFill>
                  <a:schemeClr val="tx1"/>
                </a:solidFill>
                <a:latin typeface="Rdg Vesta" pitchFamily="2" charset="0"/>
                <a:ea typeface="ＭＳ Ｐゴシック" pitchFamily="34" charset="-128"/>
              </a:defRPr>
            </a:lvl4pPr>
            <a:lvl5pPr marL="2057400" indent="-228600" eaLnBrk="0" hangingPunct="0">
              <a:spcBef>
                <a:spcPct val="30000"/>
              </a:spcBef>
              <a:defRPr sz="1200">
                <a:solidFill>
                  <a:schemeClr val="tx1"/>
                </a:solidFill>
                <a:latin typeface="Rdg Vesta" pitchFamily="2"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9pPr>
          </a:lstStyle>
          <a:p>
            <a:pPr eaLnBrk="1" hangingPunct="1">
              <a:spcBef>
                <a:spcPct val="0"/>
              </a:spcBef>
            </a:pPr>
            <a:fld id="{7EE9F348-70EB-4A3B-A10E-5E9525A18194}" type="slidenum">
              <a:rPr lang="en-US" altLang="en-US" smtClean="0"/>
              <a:pPr eaLnBrk="1" hangingPunct="1">
                <a:spcBef>
                  <a:spcPct val="0"/>
                </a:spcBef>
              </a:pPr>
              <a:t>28</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04900" y="696913"/>
            <a:ext cx="4648200" cy="3487737"/>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itchFamily="34" charset="-128"/>
              </a:rPr>
              <a:t>Only difference attributable to approach is a significant difference for current and general self-efficacy for oracy learners in Year 6 – however,  this difference has disappeared by yr 7</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Rdg Vesta" pitchFamily="2" charset="0"/>
                <a:ea typeface="ＭＳ Ｐゴシック" pitchFamily="34" charset="-128"/>
              </a:defRPr>
            </a:lvl1pPr>
            <a:lvl2pPr marL="742950" indent="-285750" eaLnBrk="0" hangingPunct="0">
              <a:spcBef>
                <a:spcPct val="30000"/>
              </a:spcBef>
              <a:defRPr sz="1200">
                <a:solidFill>
                  <a:schemeClr val="tx1"/>
                </a:solidFill>
                <a:latin typeface="Rdg Vesta" pitchFamily="2" charset="0"/>
                <a:ea typeface="ＭＳ Ｐゴシック" pitchFamily="34" charset="-128"/>
              </a:defRPr>
            </a:lvl2pPr>
            <a:lvl3pPr marL="1143000" indent="-228600" eaLnBrk="0" hangingPunct="0">
              <a:spcBef>
                <a:spcPct val="30000"/>
              </a:spcBef>
              <a:defRPr sz="1200">
                <a:solidFill>
                  <a:schemeClr val="tx1"/>
                </a:solidFill>
                <a:latin typeface="Rdg Vesta" pitchFamily="2" charset="0"/>
                <a:ea typeface="ＭＳ Ｐゴシック" pitchFamily="34" charset="-128"/>
              </a:defRPr>
            </a:lvl3pPr>
            <a:lvl4pPr marL="1600200" indent="-228600" eaLnBrk="0" hangingPunct="0">
              <a:spcBef>
                <a:spcPct val="30000"/>
              </a:spcBef>
              <a:defRPr sz="1200">
                <a:solidFill>
                  <a:schemeClr val="tx1"/>
                </a:solidFill>
                <a:latin typeface="Rdg Vesta" pitchFamily="2" charset="0"/>
                <a:ea typeface="ＭＳ Ｐゴシック" pitchFamily="34" charset="-128"/>
              </a:defRPr>
            </a:lvl4pPr>
            <a:lvl5pPr marL="2057400" indent="-228600" eaLnBrk="0" hangingPunct="0">
              <a:spcBef>
                <a:spcPct val="30000"/>
              </a:spcBef>
              <a:defRPr sz="1200">
                <a:solidFill>
                  <a:schemeClr val="tx1"/>
                </a:solidFill>
                <a:latin typeface="Rdg Vesta" pitchFamily="2"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9pPr>
          </a:lstStyle>
          <a:p>
            <a:pPr eaLnBrk="1" hangingPunct="1">
              <a:spcBef>
                <a:spcPct val="0"/>
              </a:spcBef>
            </a:pPr>
            <a:fld id="{8F141141-F8F1-4A3C-A72E-493C80BB7CA1}" type="slidenum">
              <a:rPr lang="en-US" altLang="en-US" smtClean="0"/>
              <a:pPr eaLnBrk="1" hangingPunct="1">
                <a:spcBef>
                  <a:spcPct val="0"/>
                </a:spcBef>
              </a:pPr>
              <a:t>32</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04900" y="696913"/>
            <a:ext cx="4648200" cy="3487737"/>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itchFamily="34" charset="-128"/>
              </a:rPr>
              <a:t>Interesting to look at individual aspects of motivation at each time point – again,  mainly much higher for yr 7 at the start – decrease in certain areas (enjoyment, looking forward) inspite of higher overall motivation.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Rdg Vesta" pitchFamily="2" charset="0"/>
                <a:ea typeface="ＭＳ Ｐゴシック" pitchFamily="34" charset="-128"/>
              </a:defRPr>
            </a:lvl1pPr>
            <a:lvl2pPr marL="742950" indent="-285750" eaLnBrk="0" hangingPunct="0">
              <a:spcBef>
                <a:spcPct val="30000"/>
              </a:spcBef>
              <a:defRPr sz="1200">
                <a:solidFill>
                  <a:schemeClr val="tx1"/>
                </a:solidFill>
                <a:latin typeface="Rdg Vesta" pitchFamily="2" charset="0"/>
                <a:ea typeface="ＭＳ Ｐゴシック" pitchFamily="34" charset="-128"/>
              </a:defRPr>
            </a:lvl2pPr>
            <a:lvl3pPr marL="1143000" indent="-228600" eaLnBrk="0" hangingPunct="0">
              <a:spcBef>
                <a:spcPct val="30000"/>
              </a:spcBef>
              <a:defRPr sz="1200">
                <a:solidFill>
                  <a:schemeClr val="tx1"/>
                </a:solidFill>
                <a:latin typeface="Rdg Vesta" pitchFamily="2" charset="0"/>
                <a:ea typeface="ＭＳ Ｐゴシック" pitchFamily="34" charset="-128"/>
              </a:defRPr>
            </a:lvl3pPr>
            <a:lvl4pPr marL="1600200" indent="-228600" eaLnBrk="0" hangingPunct="0">
              <a:spcBef>
                <a:spcPct val="30000"/>
              </a:spcBef>
              <a:defRPr sz="1200">
                <a:solidFill>
                  <a:schemeClr val="tx1"/>
                </a:solidFill>
                <a:latin typeface="Rdg Vesta" pitchFamily="2" charset="0"/>
                <a:ea typeface="ＭＳ Ｐゴシック" pitchFamily="34" charset="-128"/>
              </a:defRPr>
            </a:lvl4pPr>
            <a:lvl5pPr marL="2057400" indent="-228600" eaLnBrk="0" hangingPunct="0">
              <a:spcBef>
                <a:spcPct val="30000"/>
              </a:spcBef>
              <a:defRPr sz="1200">
                <a:solidFill>
                  <a:schemeClr val="tx1"/>
                </a:solidFill>
                <a:latin typeface="Rdg Vesta" pitchFamily="2"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9pPr>
          </a:lstStyle>
          <a:p>
            <a:pPr eaLnBrk="1" hangingPunct="1">
              <a:spcBef>
                <a:spcPct val="0"/>
              </a:spcBef>
            </a:pPr>
            <a:fld id="{62C22D41-1D75-42F9-9188-D635A9EABED5}" type="slidenum">
              <a:rPr lang="en-US" altLang="en-US" smtClean="0"/>
              <a:pPr eaLnBrk="1" hangingPunct="1">
                <a:spcBef>
                  <a:spcPct val="0"/>
                </a:spcBef>
              </a:pPr>
              <a:t>34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04900" y="696913"/>
            <a:ext cx="4648200" cy="3487737"/>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itchFamily="34" charset="-128"/>
              </a:rPr>
              <a:t>Year 6 – lower level of ‘enjoyment’ than ‘fun’; not  the case in year 7</a:t>
            </a:r>
          </a:p>
          <a:p>
            <a:r>
              <a:rPr lang="en-GB" altLang="en-US" smtClean="0">
                <a:ea typeface="ＭＳ Ｐゴシック" pitchFamily="34" charset="-128"/>
              </a:rPr>
              <a:t>End of year 7 – less sense of importance, fun,  good job; plateauing re travel abroad</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Rdg Vesta" pitchFamily="2" charset="0"/>
                <a:ea typeface="ＭＳ Ｐゴシック" pitchFamily="34" charset="-128"/>
              </a:defRPr>
            </a:lvl1pPr>
            <a:lvl2pPr marL="742950" indent="-285750" eaLnBrk="0" hangingPunct="0">
              <a:spcBef>
                <a:spcPct val="30000"/>
              </a:spcBef>
              <a:defRPr sz="1200">
                <a:solidFill>
                  <a:schemeClr val="tx1"/>
                </a:solidFill>
                <a:latin typeface="Rdg Vesta" pitchFamily="2" charset="0"/>
                <a:ea typeface="ＭＳ Ｐゴシック" pitchFamily="34" charset="-128"/>
              </a:defRPr>
            </a:lvl2pPr>
            <a:lvl3pPr marL="1143000" indent="-228600" eaLnBrk="0" hangingPunct="0">
              <a:spcBef>
                <a:spcPct val="30000"/>
              </a:spcBef>
              <a:defRPr sz="1200">
                <a:solidFill>
                  <a:schemeClr val="tx1"/>
                </a:solidFill>
                <a:latin typeface="Rdg Vesta" pitchFamily="2" charset="0"/>
                <a:ea typeface="ＭＳ Ｐゴシック" pitchFamily="34" charset="-128"/>
              </a:defRPr>
            </a:lvl3pPr>
            <a:lvl4pPr marL="1600200" indent="-228600" eaLnBrk="0" hangingPunct="0">
              <a:spcBef>
                <a:spcPct val="30000"/>
              </a:spcBef>
              <a:defRPr sz="1200">
                <a:solidFill>
                  <a:schemeClr val="tx1"/>
                </a:solidFill>
                <a:latin typeface="Rdg Vesta" pitchFamily="2" charset="0"/>
                <a:ea typeface="ＭＳ Ｐゴシック" pitchFamily="34" charset="-128"/>
              </a:defRPr>
            </a:lvl4pPr>
            <a:lvl5pPr marL="2057400" indent="-228600" eaLnBrk="0" hangingPunct="0">
              <a:spcBef>
                <a:spcPct val="30000"/>
              </a:spcBef>
              <a:defRPr sz="1200">
                <a:solidFill>
                  <a:schemeClr val="tx1"/>
                </a:solidFill>
                <a:latin typeface="Rdg Vesta" pitchFamily="2"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9pPr>
          </a:lstStyle>
          <a:p>
            <a:pPr eaLnBrk="1" hangingPunct="1">
              <a:spcBef>
                <a:spcPct val="0"/>
              </a:spcBef>
            </a:pPr>
            <a:fld id="{67AFE0B5-F0DB-42DA-A303-7BFB0E0ADBF5}" type="slidenum">
              <a:rPr lang="en-US" altLang="en-US" smtClean="0"/>
              <a:pPr eaLnBrk="1" hangingPunct="1">
                <a:spcBef>
                  <a:spcPct val="0"/>
                </a:spcBef>
              </a:pPr>
              <a:t>35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04900" y="696913"/>
            <a:ext cx="4648200" cy="3486150"/>
          </a:xfrm>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itchFamily="34" charset="-128"/>
              </a:rPr>
              <a:t>Analysis on-going – overview only</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Rdg Vesta" pitchFamily="2" charset="0"/>
                <a:ea typeface="ＭＳ Ｐゴシック" pitchFamily="34" charset="-128"/>
              </a:defRPr>
            </a:lvl1pPr>
            <a:lvl2pPr marL="742950" indent="-285750" eaLnBrk="0" hangingPunct="0">
              <a:spcBef>
                <a:spcPct val="30000"/>
              </a:spcBef>
              <a:defRPr sz="1200">
                <a:solidFill>
                  <a:schemeClr val="tx1"/>
                </a:solidFill>
                <a:latin typeface="Rdg Vesta" pitchFamily="2" charset="0"/>
                <a:ea typeface="ＭＳ Ｐゴシック" pitchFamily="34" charset="-128"/>
              </a:defRPr>
            </a:lvl2pPr>
            <a:lvl3pPr marL="1143000" indent="-228600" eaLnBrk="0" hangingPunct="0">
              <a:spcBef>
                <a:spcPct val="30000"/>
              </a:spcBef>
              <a:defRPr sz="1200">
                <a:solidFill>
                  <a:schemeClr val="tx1"/>
                </a:solidFill>
                <a:latin typeface="Rdg Vesta" pitchFamily="2" charset="0"/>
                <a:ea typeface="ＭＳ Ｐゴシック" pitchFamily="34" charset="-128"/>
              </a:defRPr>
            </a:lvl3pPr>
            <a:lvl4pPr marL="1600200" indent="-228600" eaLnBrk="0" hangingPunct="0">
              <a:spcBef>
                <a:spcPct val="30000"/>
              </a:spcBef>
              <a:defRPr sz="1200">
                <a:solidFill>
                  <a:schemeClr val="tx1"/>
                </a:solidFill>
                <a:latin typeface="Rdg Vesta" pitchFamily="2" charset="0"/>
                <a:ea typeface="ＭＳ Ｐゴシック" pitchFamily="34" charset="-128"/>
              </a:defRPr>
            </a:lvl4pPr>
            <a:lvl5pPr marL="2057400" indent="-228600" eaLnBrk="0" hangingPunct="0">
              <a:spcBef>
                <a:spcPct val="30000"/>
              </a:spcBef>
              <a:defRPr sz="1200">
                <a:solidFill>
                  <a:schemeClr val="tx1"/>
                </a:solidFill>
                <a:latin typeface="Rdg Vesta" pitchFamily="2"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9pPr>
          </a:lstStyle>
          <a:p>
            <a:pPr eaLnBrk="1" hangingPunct="1">
              <a:spcBef>
                <a:spcPct val="0"/>
              </a:spcBef>
            </a:pPr>
            <a:fld id="{45188221-5356-4799-AB23-85A2D51B79F9}" type="slidenum">
              <a:rPr lang="en-US" altLang="en-US" smtClean="0"/>
              <a:pPr eaLnBrk="1" hangingPunct="1">
                <a:spcBef>
                  <a:spcPct val="0"/>
                </a:spcBef>
              </a:pPr>
              <a:t>37</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04900" y="696913"/>
            <a:ext cx="4648200" cy="3486150"/>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itchFamily="34" charset="-128"/>
              </a:rPr>
              <a:t>Analysis on-going – overview only</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Rdg Vesta" pitchFamily="2" charset="0"/>
                <a:ea typeface="ＭＳ Ｐゴシック" pitchFamily="34" charset="-128"/>
              </a:defRPr>
            </a:lvl1pPr>
            <a:lvl2pPr marL="742950" indent="-285750" eaLnBrk="0" hangingPunct="0">
              <a:spcBef>
                <a:spcPct val="30000"/>
              </a:spcBef>
              <a:defRPr sz="1200">
                <a:solidFill>
                  <a:schemeClr val="tx1"/>
                </a:solidFill>
                <a:latin typeface="Rdg Vesta" pitchFamily="2" charset="0"/>
                <a:ea typeface="ＭＳ Ｐゴシック" pitchFamily="34" charset="-128"/>
              </a:defRPr>
            </a:lvl2pPr>
            <a:lvl3pPr marL="1143000" indent="-228600" eaLnBrk="0" hangingPunct="0">
              <a:spcBef>
                <a:spcPct val="30000"/>
              </a:spcBef>
              <a:defRPr sz="1200">
                <a:solidFill>
                  <a:schemeClr val="tx1"/>
                </a:solidFill>
                <a:latin typeface="Rdg Vesta" pitchFamily="2" charset="0"/>
                <a:ea typeface="ＭＳ Ｐゴシック" pitchFamily="34" charset="-128"/>
              </a:defRPr>
            </a:lvl3pPr>
            <a:lvl4pPr marL="1600200" indent="-228600" eaLnBrk="0" hangingPunct="0">
              <a:spcBef>
                <a:spcPct val="30000"/>
              </a:spcBef>
              <a:defRPr sz="1200">
                <a:solidFill>
                  <a:schemeClr val="tx1"/>
                </a:solidFill>
                <a:latin typeface="Rdg Vesta" pitchFamily="2" charset="0"/>
                <a:ea typeface="ＭＳ Ｐゴシック" pitchFamily="34" charset="-128"/>
              </a:defRPr>
            </a:lvl4pPr>
            <a:lvl5pPr marL="2057400" indent="-228600" eaLnBrk="0" hangingPunct="0">
              <a:spcBef>
                <a:spcPct val="30000"/>
              </a:spcBef>
              <a:defRPr sz="1200">
                <a:solidFill>
                  <a:schemeClr val="tx1"/>
                </a:solidFill>
                <a:latin typeface="Rdg Vesta" pitchFamily="2"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9pPr>
          </a:lstStyle>
          <a:p>
            <a:pPr eaLnBrk="1" hangingPunct="1">
              <a:spcBef>
                <a:spcPct val="0"/>
              </a:spcBef>
            </a:pPr>
            <a:fld id="{751A1613-EC8C-4C3F-AE70-323B87C7F2E1}" type="slidenum">
              <a:rPr lang="en-US" altLang="en-US" smtClean="0"/>
              <a:pPr eaLnBrk="1" hangingPunct="1">
                <a:spcBef>
                  <a:spcPct val="0"/>
                </a:spcBef>
              </a:pPr>
              <a:t>38</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is it important to research</a:t>
            </a:r>
            <a:r>
              <a:rPr lang="en-GB" baseline="0" dirty="0" smtClean="0"/>
              <a:t> this population?</a:t>
            </a:r>
            <a:endParaRPr lang="en-GB" dirty="0"/>
          </a:p>
        </p:txBody>
      </p:sp>
      <p:sp>
        <p:nvSpPr>
          <p:cNvPr id="4" name="Slide Number Placeholder 3"/>
          <p:cNvSpPr>
            <a:spLocks noGrp="1"/>
          </p:cNvSpPr>
          <p:nvPr>
            <p:ph type="sldNum" sz="quarter" idx="10"/>
          </p:nvPr>
        </p:nvSpPr>
        <p:spPr/>
        <p:txBody>
          <a:bodyPr/>
          <a:lstStyle/>
          <a:p>
            <a:fld id="{19437CAB-A4D5-4D76-A193-F4146963793A}" type="slidenum">
              <a:rPr lang="en-GB" smtClean="0">
                <a:solidFill>
                  <a:srgbClr val="1F497D"/>
                </a:solidFill>
              </a:rPr>
              <a:pPr/>
              <a:t>46</a:t>
            </a:fld>
            <a:endParaRPr lang="en-GB">
              <a:solidFill>
                <a:srgbClr val="1F497D"/>
              </a:solidFill>
            </a:endParaRPr>
          </a:p>
        </p:txBody>
      </p:sp>
    </p:spTree>
    <p:extLst>
      <p:ext uri="{BB962C8B-B14F-4D97-AF65-F5344CB8AC3E}">
        <p14:creationId xmlns:p14="http://schemas.microsoft.com/office/powerpoint/2010/main" val="154488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L1 literacy and L2 outcomes</a:t>
            </a:r>
            <a:r>
              <a:rPr lang="en-GB" baseline="0" dirty="0" smtClean="0"/>
              <a:t> has been shown to be significant – motivation and willingness to study over a long period of time are also crucial for success.</a:t>
            </a:r>
          </a:p>
          <a:p>
            <a:endParaRPr lang="en-GB" baseline="0" dirty="0" smtClean="0"/>
          </a:p>
          <a:p>
            <a:r>
              <a:rPr lang="en-GB" baseline="0" dirty="0" smtClean="0"/>
              <a:t>Studies of young learners motivation, by and large, demonstrate that such learners display more positive attitudes than in older learners.</a:t>
            </a:r>
            <a:endParaRPr lang="en-GB" dirty="0"/>
          </a:p>
        </p:txBody>
      </p:sp>
      <p:sp>
        <p:nvSpPr>
          <p:cNvPr id="4" name="Slide Number Placeholder 3"/>
          <p:cNvSpPr>
            <a:spLocks noGrp="1"/>
          </p:cNvSpPr>
          <p:nvPr>
            <p:ph type="sldNum" sz="quarter" idx="10"/>
          </p:nvPr>
        </p:nvSpPr>
        <p:spPr/>
        <p:txBody>
          <a:bodyPr/>
          <a:lstStyle/>
          <a:p>
            <a:fld id="{9146B220-E17F-4FFB-8B2E-A3CB4FC7C928}" type="slidenum">
              <a:rPr lang="en-GB" smtClean="0"/>
              <a:t>48</a:t>
            </a:fld>
            <a:endParaRPr lang="en-GB"/>
          </a:p>
        </p:txBody>
      </p:sp>
    </p:spTree>
    <p:extLst>
      <p:ext uri="{BB962C8B-B14F-4D97-AF65-F5344CB8AC3E}">
        <p14:creationId xmlns:p14="http://schemas.microsoft.com/office/powerpoint/2010/main" val="3638572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04900" y="696913"/>
            <a:ext cx="4648200" cy="3486150"/>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itchFamily="34" charset="-128"/>
              </a:rPr>
              <a:t>SR12</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Rdg Vesta" pitchFamily="2" charset="0"/>
                <a:ea typeface="ＭＳ Ｐゴシック" pitchFamily="34" charset="-128"/>
              </a:defRPr>
            </a:lvl1pPr>
            <a:lvl2pPr marL="742950" indent="-285750" eaLnBrk="0" hangingPunct="0">
              <a:spcBef>
                <a:spcPct val="30000"/>
              </a:spcBef>
              <a:defRPr sz="1200">
                <a:solidFill>
                  <a:schemeClr val="tx1"/>
                </a:solidFill>
                <a:latin typeface="Rdg Vesta" pitchFamily="2" charset="0"/>
                <a:ea typeface="ＭＳ Ｐゴシック" pitchFamily="34" charset="-128"/>
              </a:defRPr>
            </a:lvl2pPr>
            <a:lvl3pPr marL="1143000" indent="-228600" eaLnBrk="0" hangingPunct="0">
              <a:spcBef>
                <a:spcPct val="30000"/>
              </a:spcBef>
              <a:defRPr sz="1200">
                <a:solidFill>
                  <a:schemeClr val="tx1"/>
                </a:solidFill>
                <a:latin typeface="Rdg Vesta" pitchFamily="2" charset="0"/>
                <a:ea typeface="ＭＳ Ｐゴシック" pitchFamily="34" charset="-128"/>
              </a:defRPr>
            </a:lvl3pPr>
            <a:lvl4pPr marL="1600200" indent="-228600" eaLnBrk="0" hangingPunct="0">
              <a:spcBef>
                <a:spcPct val="30000"/>
              </a:spcBef>
              <a:defRPr sz="1200">
                <a:solidFill>
                  <a:schemeClr val="tx1"/>
                </a:solidFill>
                <a:latin typeface="Rdg Vesta" pitchFamily="2" charset="0"/>
                <a:ea typeface="ＭＳ Ｐゴシック" pitchFamily="34" charset="-128"/>
              </a:defRPr>
            </a:lvl4pPr>
            <a:lvl5pPr marL="2057400" indent="-228600" eaLnBrk="0" hangingPunct="0">
              <a:spcBef>
                <a:spcPct val="30000"/>
              </a:spcBef>
              <a:defRPr sz="1200">
                <a:solidFill>
                  <a:schemeClr val="tx1"/>
                </a:solidFill>
                <a:latin typeface="Rdg Vesta" pitchFamily="2"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9pPr>
          </a:lstStyle>
          <a:p>
            <a:pPr eaLnBrk="1" hangingPunct="1">
              <a:spcBef>
                <a:spcPct val="0"/>
              </a:spcBef>
            </a:pPr>
            <a:fld id="{806F71A7-B5F3-43CA-8190-07B7254E8B55}"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Notwithstanding</a:t>
            </a:r>
            <a:r>
              <a:rPr lang="en-GB" baseline="0" dirty="0" smtClean="0"/>
              <a:t> the positive results mentioned s</a:t>
            </a:r>
            <a:r>
              <a:rPr lang="en-GB" sz="1200" dirty="0" smtClean="0">
                <a:latin typeface="Calibri" panose="020F0502020204030204" pitchFamily="34" charset="0"/>
              </a:rPr>
              <a:t>tudies have also observed a great deal of variability in young learner attitudes and motivation over time</a:t>
            </a:r>
          </a:p>
          <a:p>
            <a:endParaRPr lang="en-GB" dirty="0" smtClean="0"/>
          </a:p>
          <a:p>
            <a:r>
              <a:rPr lang="en-GB" dirty="0" smtClean="0"/>
              <a:t>As with</a:t>
            </a:r>
            <a:r>
              <a:rPr lang="en-GB" baseline="0" dirty="0" smtClean="0"/>
              <a:t> older learners, there is a significant relationship between motivation and outcomes for young learners</a:t>
            </a:r>
            <a:endParaRPr lang="en-GB" dirty="0"/>
          </a:p>
        </p:txBody>
      </p:sp>
      <p:sp>
        <p:nvSpPr>
          <p:cNvPr id="4" name="Slide Number Placeholder 3"/>
          <p:cNvSpPr>
            <a:spLocks noGrp="1"/>
          </p:cNvSpPr>
          <p:nvPr>
            <p:ph type="sldNum" sz="quarter" idx="10"/>
          </p:nvPr>
        </p:nvSpPr>
        <p:spPr/>
        <p:txBody>
          <a:bodyPr/>
          <a:lstStyle/>
          <a:p>
            <a:fld id="{9146B220-E17F-4FFB-8B2E-A3CB4FC7C928}" type="slidenum">
              <a:rPr lang="en-GB" smtClean="0"/>
              <a:t>49</a:t>
            </a:fld>
            <a:endParaRPr lang="en-GB"/>
          </a:p>
        </p:txBody>
      </p:sp>
    </p:spTree>
    <p:extLst>
      <p:ext uri="{BB962C8B-B14F-4D97-AF65-F5344CB8AC3E}">
        <p14:creationId xmlns:p14="http://schemas.microsoft.com/office/powerpoint/2010/main" val="4197587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seen</a:t>
            </a:r>
            <a:r>
              <a:rPr lang="en-GB" baseline="0" dirty="0" smtClean="0"/>
              <a:t> in previous studies the mean scores in Y6 show that in general learners held positive attitudes to learning French but a good deal of variation in group means.  Sig prop (19%) did not enjoy French, 34.6% having negative perceptions of current ability and 22.5% lacking </a:t>
            </a:r>
            <a:r>
              <a:rPr lang="en-GB" baseline="0" dirty="0" err="1" smtClean="0"/>
              <a:t>conf</a:t>
            </a:r>
            <a:r>
              <a:rPr lang="en-GB" baseline="0" dirty="0" smtClean="0"/>
              <a:t> in future abilities.</a:t>
            </a:r>
          </a:p>
          <a:p>
            <a:endParaRPr lang="en-GB" baseline="0" dirty="0" smtClean="0"/>
          </a:p>
          <a:p>
            <a:r>
              <a:rPr lang="en-GB" baseline="0" dirty="0" smtClean="0"/>
              <a:t>Good news is that overall attitudes and SE increased in Y7 (</a:t>
            </a:r>
            <a:r>
              <a:rPr lang="en-GB" baseline="0" dirty="0" err="1" smtClean="0"/>
              <a:t>atts</a:t>
            </a:r>
            <a:r>
              <a:rPr lang="en-GB" baseline="0" dirty="0" smtClean="0"/>
              <a:t> dropped slightly).</a:t>
            </a:r>
          </a:p>
          <a:p>
            <a:endParaRPr lang="en-GB" baseline="0" dirty="0" smtClean="0"/>
          </a:p>
          <a:p>
            <a:r>
              <a:rPr lang="en-GB" baseline="0" dirty="0" smtClean="0"/>
              <a:t>Significant correlations between self-efficacy and enjoyment in all rounds</a:t>
            </a:r>
            <a:endParaRPr lang="en-GB" dirty="0"/>
          </a:p>
        </p:txBody>
      </p:sp>
      <p:sp>
        <p:nvSpPr>
          <p:cNvPr id="4" name="Slide Number Placeholder 3"/>
          <p:cNvSpPr>
            <a:spLocks noGrp="1"/>
          </p:cNvSpPr>
          <p:nvPr>
            <p:ph type="sldNum" sz="quarter" idx="10"/>
          </p:nvPr>
        </p:nvSpPr>
        <p:spPr/>
        <p:txBody>
          <a:bodyPr/>
          <a:lstStyle/>
          <a:p>
            <a:fld id="{9146B220-E17F-4FFB-8B2E-A3CB4FC7C928}" type="slidenum">
              <a:rPr lang="en-GB" smtClean="0"/>
              <a:t>50</a:t>
            </a:fld>
            <a:endParaRPr lang="en-GB"/>
          </a:p>
        </p:txBody>
      </p:sp>
    </p:spTree>
    <p:extLst>
      <p:ext uri="{BB962C8B-B14F-4D97-AF65-F5344CB8AC3E}">
        <p14:creationId xmlns:p14="http://schemas.microsoft.com/office/powerpoint/2010/main" val="3336332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Gender is also related to issues of motivation.</a:t>
            </a:r>
            <a:r>
              <a:rPr lang="en-GB" baseline="0" dirty="0" smtClean="0"/>
              <a:t>  Several studies have observed gender differences </a:t>
            </a:r>
            <a:endParaRPr lang="en-GB" dirty="0"/>
          </a:p>
        </p:txBody>
      </p:sp>
      <p:sp>
        <p:nvSpPr>
          <p:cNvPr id="4" name="Slide Number Placeholder 3"/>
          <p:cNvSpPr>
            <a:spLocks noGrp="1"/>
          </p:cNvSpPr>
          <p:nvPr>
            <p:ph type="sldNum" sz="quarter" idx="10"/>
          </p:nvPr>
        </p:nvSpPr>
        <p:spPr/>
        <p:txBody>
          <a:bodyPr/>
          <a:lstStyle/>
          <a:p>
            <a:fld id="{9146B220-E17F-4FFB-8B2E-A3CB4FC7C928}" type="slidenum">
              <a:rPr lang="en-GB" smtClean="0"/>
              <a:t>51</a:t>
            </a:fld>
            <a:endParaRPr lang="en-GB"/>
          </a:p>
        </p:txBody>
      </p:sp>
    </p:spTree>
    <p:extLst>
      <p:ext uri="{BB962C8B-B14F-4D97-AF65-F5344CB8AC3E}">
        <p14:creationId xmlns:p14="http://schemas.microsoft.com/office/powerpoint/2010/main" val="756355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Girls also significantly</a:t>
            </a:r>
            <a:r>
              <a:rPr lang="en-GB" baseline="0" dirty="0" smtClean="0"/>
              <a:t> outperformed the boys in both the SR and PT task over the three rounds which again is in line with previous research</a:t>
            </a:r>
            <a:endParaRPr lang="en-GB" dirty="0"/>
          </a:p>
        </p:txBody>
      </p:sp>
      <p:sp>
        <p:nvSpPr>
          <p:cNvPr id="4" name="Slide Number Placeholder 3"/>
          <p:cNvSpPr>
            <a:spLocks noGrp="1"/>
          </p:cNvSpPr>
          <p:nvPr>
            <p:ph type="sldNum" sz="quarter" idx="10"/>
          </p:nvPr>
        </p:nvSpPr>
        <p:spPr/>
        <p:txBody>
          <a:bodyPr/>
          <a:lstStyle/>
          <a:p>
            <a:fld id="{9146B220-E17F-4FFB-8B2E-A3CB4FC7C928}" type="slidenum">
              <a:rPr lang="en-GB" smtClean="0"/>
              <a:t>53</a:t>
            </a:fld>
            <a:endParaRPr lang="en-GB"/>
          </a:p>
        </p:txBody>
      </p:sp>
    </p:spTree>
    <p:extLst>
      <p:ext uri="{BB962C8B-B14F-4D97-AF65-F5344CB8AC3E}">
        <p14:creationId xmlns:p14="http://schemas.microsoft.com/office/powerpoint/2010/main" val="1710468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Those learners with stronger L1 skills in phonology/spelling, GPC knowledge and word</a:t>
            </a:r>
            <a:r>
              <a:rPr lang="en-GB" baseline="0" dirty="0" smtClean="0"/>
              <a:t> recognition accounted for 40-55% of variance in results</a:t>
            </a:r>
            <a:endParaRPr lang="en-GB" dirty="0"/>
          </a:p>
        </p:txBody>
      </p:sp>
      <p:sp>
        <p:nvSpPr>
          <p:cNvPr id="4" name="Slide Number Placeholder 3"/>
          <p:cNvSpPr>
            <a:spLocks noGrp="1"/>
          </p:cNvSpPr>
          <p:nvPr>
            <p:ph type="sldNum" sz="quarter" idx="10"/>
          </p:nvPr>
        </p:nvSpPr>
        <p:spPr/>
        <p:txBody>
          <a:bodyPr/>
          <a:lstStyle/>
          <a:p>
            <a:fld id="{9146B220-E17F-4FFB-8B2E-A3CB4FC7C928}" type="slidenum">
              <a:rPr lang="en-GB" smtClean="0"/>
              <a:t>54</a:t>
            </a:fld>
            <a:endParaRPr lang="en-GB"/>
          </a:p>
        </p:txBody>
      </p:sp>
    </p:spTree>
    <p:extLst>
      <p:ext uri="{BB962C8B-B14F-4D97-AF65-F5344CB8AC3E}">
        <p14:creationId xmlns:p14="http://schemas.microsoft.com/office/powerpoint/2010/main" val="3772419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data show</a:t>
            </a:r>
            <a:r>
              <a:rPr lang="en-GB" baseline="0" dirty="0" smtClean="0"/>
              <a:t> English literacy to be the factor that correlated most strongly with attainment levels</a:t>
            </a:r>
            <a:endParaRPr lang="en-GB" dirty="0"/>
          </a:p>
        </p:txBody>
      </p:sp>
      <p:sp>
        <p:nvSpPr>
          <p:cNvPr id="4" name="Slide Number Placeholder 3"/>
          <p:cNvSpPr>
            <a:spLocks noGrp="1"/>
          </p:cNvSpPr>
          <p:nvPr>
            <p:ph type="sldNum" sz="quarter" idx="10"/>
          </p:nvPr>
        </p:nvSpPr>
        <p:spPr/>
        <p:txBody>
          <a:bodyPr/>
          <a:lstStyle/>
          <a:p>
            <a:fld id="{9146B220-E17F-4FFB-8B2E-A3CB4FC7C928}" type="slidenum">
              <a:rPr lang="en-GB" smtClean="0"/>
              <a:t>55</a:t>
            </a:fld>
            <a:endParaRPr lang="en-GB"/>
          </a:p>
        </p:txBody>
      </p:sp>
    </p:spTree>
    <p:extLst>
      <p:ext uri="{BB962C8B-B14F-4D97-AF65-F5344CB8AC3E}">
        <p14:creationId xmlns:p14="http://schemas.microsoft.com/office/powerpoint/2010/main" val="260121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variation also</a:t>
            </a:r>
            <a:r>
              <a:rPr lang="en-GB" baseline="0" dirty="0" smtClean="0"/>
              <a:t> includes gender differences clearly emerging at the very earliest stages of language learning.  At all time points </a:t>
            </a:r>
            <a:r>
              <a:rPr lang="en-GB" baseline="0" dirty="0" err="1" smtClean="0"/>
              <a:t>atts</a:t>
            </a:r>
            <a:r>
              <a:rPr lang="en-GB" baseline="0" dirty="0" smtClean="0"/>
              <a:t> and SE scores were higher for girls than boys (all measures significantly so at beg Y7 – only future SE at end of Y7).</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 grouped the learners into 3 groups (high, mid, low) based on their levels for reading and writing in primary school</a:t>
            </a:r>
          </a:p>
          <a:p>
            <a:endParaRPr lang="en-GB" dirty="0"/>
          </a:p>
        </p:txBody>
      </p:sp>
      <p:sp>
        <p:nvSpPr>
          <p:cNvPr id="4" name="Slide Number Placeholder 3"/>
          <p:cNvSpPr>
            <a:spLocks noGrp="1"/>
          </p:cNvSpPr>
          <p:nvPr>
            <p:ph type="sldNum" sz="quarter" idx="10"/>
          </p:nvPr>
        </p:nvSpPr>
        <p:spPr/>
        <p:txBody>
          <a:bodyPr/>
          <a:lstStyle/>
          <a:p>
            <a:fld id="{9146B220-E17F-4FFB-8B2E-A3CB4FC7C928}" type="slidenum">
              <a:rPr lang="en-GB" smtClean="0"/>
              <a:t>56</a:t>
            </a:fld>
            <a:endParaRPr lang="en-GB"/>
          </a:p>
        </p:txBody>
      </p:sp>
    </p:spTree>
    <p:extLst>
      <p:ext uri="{BB962C8B-B14F-4D97-AF65-F5344CB8AC3E}">
        <p14:creationId xmlns:p14="http://schemas.microsoft.com/office/powerpoint/2010/main" val="3712006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Correlations do</a:t>
            </a:r>
            <a:r>
              <a:rPr lang="en-GB" baseline="0" dirty="0" smtClean="0"/>
              <a:t> not necessarily show complex interplay between variables.    </a:t>
            </a:r>
            <a:endParaRPr lang="en-GB" dirty="0"/>
          </a:p>
        </p:txBody>
      </p:sp>
      <p:sp>
        <p:nvSpPr>
          <p:cNvPr id="4" name="Slide Number Placeholder 3"/>
          <p:cNvSpPr>
            <a:spLocks noGrp="1"/>
          </p:cNvSpPr>
          <p:nvPr>
            <p:ph type="sldNum" sz="quarter" idx="10"/>
          </p:nvPr>
        </p:nvSpPr>
        <p:spPr/>
        <p:txBody>
          <a:bodyPr/>
          <a:lstStyle/>
          <a:p>
            <a:fld id="{9146B220-E17F-4FFB-8B2E-A3CB4FC7C928}" type="slidenum">
              <a:rPr lang="en-GB" smtClean="0"/>
              <a:t>57</a:t>
            </a:fld>
            <a:endParaRPr lang="en-GB"/>
          </a:p>
        </p:txBody>
      </p:sp>
    </p:spTree>
    <p:extLst>
      <p:ext uri="{BB962C8B-B14F-4D97-AF65-F5344CB8AC3E}">
        <p14:creationId xmlns:p14="http://schemas.microsoft.com/office/powerpoint/2010/main" val="2273622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Overall view of factors</a:t>
            </a:r>
            <a:r>
              <a:rPr lang="en-GB" baseline="0" dirty="0" smtClean="0"/>
              <a:t> influencing outcomes</a:t>
            </a:r>
            <a:endParaRPr lang="en-GB" dirty="0"/>
          </a:p>
        </p:txBody>
      </p:sp>
      <p:sp>
        <p:nvSpPr>
          <p:cNvPr id="4" name="Slide Number Placeholder 3"/>
          <p:cNvSpPr>
            <a:spLocks noGrp="1"/>
          </p:cNvSpPr>
          <p:nvPr>
            <p:ph type="sldNum" sz="quarter" idx="10"/>
          </p:nvPr>
        </p:nvSpPr>
        <p:spPr/>
        <p:txBody>
          <a:bodyPr/>
          <a:lstStyle/>
          <a:p>
            <a:fld id="{9146B220-E17F-4FFB-8B2E-A3CB4FC7C928}" type="slidenum">
              <a:rPr lang="en-GB" smtClean="0"/>
              <a:t>58</a:t>
            </a:fld>
            <a:endParaRPr lang="en-GB"/>
          </a:p>
        </p:txBody>
      </p:sp>
    </p:spTree>
    <p:extLst>
      <p:ext uri="{BB962C8B-B14F-4D97-AF65-F5344CB8AC3E}">
        <p14:creationId xmlns:p14="http://schemas.microsoft.com/office/powerpoint/2010/main" val="273740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96975" y="701675"/>
            <a:ext cx="4683125" cy="3511550"/>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ea typeface="ＭＳ Ｐゴシック" pitchFamily="34" charset="-128"/>
              </a:rPr>
              <a:t>Sentence repetition task – high level learners consistently outperform the other two groups (significant?).   Middle learners and low learners following comparable developmental trajectories.  </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Rdg Vesta" pitchFamily="2" charset="0"/>
                <a:ea typeface="ＭＳ Ｐゴシック" pitchFamily="34" charset="-128"/>
              </a:defRPr>
            </a:lvl1pPr>
            <a:lvl2pPr marL="763233" indent="-293551" eaLnBrk="0" hangingPunct="0">
              <a:spcBef>
                <a:spcPct val="30000"/>
              </a:spcBef>
              <a:defRPr sz="1200">
                <a:solidFill>
                  <a:schemeClr val="tx1"/>
                </a:solidFill>
                <a:latin typeface="Rdg Vesta" pitchFamily="2" charset="0"/>
                <a:ea typeface="ＭＳ Ｐゴシック" pitchFamily="34" charset="-128"/>
              </a:defRPr>
            </a:lvl2pPr>
            <a:lvl3pPr marL="1174204" indent="-234841" eaLnBrk="0" hangingPunct="0">
              <a:spcBef>
                <a:spcPct val="30000"/>
              </a:spcBef>
              <a:defRPr sz="1200">
                <a:solidFill>
                  <a:schemeClr val="tx1"/>
                </a:solidFill>
                <a:latin typeface="Rdg Vesta" pitchFamily="2" charset="0"/>
                <a:ea typeface="ＭＳ Ｐゴシック" pitchFamily="34" charset="-128"/>
              </a:defRPr>
            </a:lvl3pPr>
            <a:lvl4pPr marL="1643885" indent="-234841" eaLnBrk="0" hangingPunct="0">
              <a:spcBef>
                <a:spcPct val="30000"/>
              </a:spcBef>
              <a:defRPr sz="1200">
                <a:solidFill>
                  <a:schemeClr val="tx1"/>
                </a:solidFill>
                <a:latin typeface="Rdg Vesta" pitchFamily="2" charset="0"/>
                <a:ea typeface="ＭＳ Ｐゴシック" pitchFamily="34" charset="-128"/>
              </a:defRPr>
            </a:lvl4pPr>
            <a:lvl5pPr marL="2113567" indent="-234841" eaLnBrk="0" hangingPunct="0">
              <a:spcBef>
                <a:spcPct val="30000"/>
              </a:spcBef>
              <a:defRPr sz="1200">
                <a:solidFill>
                  <a:schemeClr val="tx1"/>
                </a:solidFill>
                <a:latin typeface="Rdg Vesta" pitchFamily="2" charset="0"/>
                <a:ea typeface="ＭＳ Ｐゴシック" pitchFamily="34" charset="-128"/>
              </a:defRPr>
            </a:lvl5pPr>
            <a:lvl6pPr marL="2583249" indent="-234841" eaLnBrk="0" fontAlgn="base" hangingPunct="0">
              <a:spcBef>
                <a:spcPct val="30000"/>
              </a:spcBef>
              <a:spcAft>
                <a:spcPct val="0"/>
              </a:spcAft>
              <a:defRPr sz="1200">
                <a:solidFill>
                  <a:schemeClr val="tx1"/>
                </a:solidFill>
                <a:latin typeface="Rdg Vesta" pitchFamily="2" charset="0"/>
                <a:ea typeface="ＭＳ Ｐゴシック" pitchFamily="34" charset="-128"/>
              </a:defRPr>
            </a:lvl6pPr>
            <a:lvl7pPr marL="3052930" indent="-234841" eaLnBrk="0" fontAlgn="base" hangingPunct="0">
              <a:spcBef>
                <a:spcPct val="30000"/>
              </a:spcBef>
              <a:spcAft>
                <a:spcPct val="0"/>
              </a:spcAft>
              <a:defRPr sz="1200">
                <a:solidFill>
                  <a:schemeClr val="tx1"/>
                </a:solidFill>
                <a:latin typeface="Rdg Vesta" pitchFamily="2" charset="0"/>
                <a:ea typeface="ＭＳ Ｐゴシック" pitchFamily="34" charset="-128"/>
              </a:defRPr>
            </a:lvl7pPr>
            <a:lvl8pPr marL="3522612" indent="-234841" eaLnBrk="0" fontAlgn="base" hangingPunct="0">
              <a:spcBef>
                <a:spcPct val="30000"/>
              </a:spcBef>
              <a:spcAft>
                <a:spcPct val="0"/>
              </a:spcAft>
              <a:defRPr sz="1200">
                <a:solidFill>
                  <a:schemeClr val="tx1"/>
                </a:solidFill>
                <a:latin typeface="Rdg Vesta" pitchFamily="2" charset="0"/>
                <a:ea typeface="ＭＳ Ｐゴシック" pitchFamily="34" charset="-128"/>
              </a:defRPr>
            </a:lvl8pPr>
            <a:lvl9pPr marL="3992293" indent="-234841" eaLnBrk="0" fontAlgn="base" hangingPunct="0">
              <a:spcBef>
                <a:spcPct val="30000"/>
              </a:spcBef>
              <a:spcAft>
                <a:spcPct val="0"/>
              </a:spcAft>
              <a:defRPr sz="1200">
                <a:solidFill>
                  <a:schemeClr val="tx1"/>
                </a:solidFill>
                <a:latin typeface="Rdg Vesta" pitchFamily="2" charset="0"/>
                <a:ea typeface="ＭＳ Ｐゴシック" pitchFamily="34" charset="-128"/>
              </a:defRPr>
            </a:lvl9pPr>
          </a:lstStyle>
          <a:p>
            <a:pPr eaLnBrk="1" hangingPunct="1">
              <a:spcBef>
                <a:spcPct val="0"/>
              </a:spcBef>
            </a:pPr>
            <a:fld id="{C311F8CD-F543-4B14-98C7-7BB55C254899}" type="slidenum">
              <a:rPr lang="en-US" altLang="en-US" smtClean="0"/>
              <a:pPr eaLnBrk="1" hangingPunct="1">
                <a:spcBef>
                  <a:spcPct val="0"/>
                </a:spcBef>
              </a:pPr>
              <a:t>60</a:t>
            </a:fld>
            <a:endParaRPr lang="en-US" altLang="en-US" smtClean="0"/>
          </a:p>
        </p:txBody>
      </p:sp>
    </p:spTree>
    <p:extLst>
      <p:ext uri="{BB962C8B-B14F-4D97-AF65-F5344CB8AC3E}">
        <p14:creationId xmlns:p14="http://schemas.microsoft.com/office/powerpoint/2010/main" val="78470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04900" y="696913"/>
            <a:ext cx="4648200" cy="3486150"/>
          </a:xfrm>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itchFamily="34" charset="-128"/>
              </a:rPr>
              <a:t>Un stylo vert	</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Rdg Vesta" pitchFamily="2" charset="0"/>
                <a:ea typeface="ＭＳ Ｐゴシック" pitchFamily="34" charset="-128"/>
              </a:defRPr>
            </a:lvl1pPr>
            <a:lvl2pPr marL="742950" indent="-285750" eaLnBrk="0" hangingPunct="0">
              <a:spcBef>
                <a:spcPct val="30000"/>
              </a:spcBef>
              <a:defRPr sz="1200">
                <a:solidFill>
                  <a:schemeClr val="tx1"/>
                </a:solidFill>
                <a:latin typeface="Rdg Vesta" pitchFamily="2" charset="0"/>
                <a:ea typeface="ＭＳ Ｐゴシック" pitchFamily="34" charset="-128"/>
              </a:defRPr>
            </a:lvl2pPr>
            <a:lvl3pPr marL="1143000" indent="-228600" eaLnBrk="0" hangingPunct="0">
              <a:spcBef>
                <a:spcPct val="30000"/>
              </a:spcBef>
              <a:defRPr sz="1200">
                <a:solidFill>
                  <a:schemeClr val="tx1"/>
                </a:solidFill>
                <a:latin typeface="Rdg Vesta" pitchFamily="2" charset="0"/>
                <a:ea typeface="ＭＳ Ｐゴシック" pitchFamily="34" charset="-128"/>
              </a:defRPr>
            </a:lvl3pPr>
            <a:lvl4pPr marL="1600200" indent="-228600" eaLnBrk="0" hangingPunct="0">
              <a:spcBef>
                <a:spcPct val="30000"/>
              </a:spcBef>
              <a:defRPr sz="1200">
                <a:solidFill>
                  <a:schemeClr val="tx1"/>
                </a:solidFill>
                <a:latin typeface="Rdg Vesta" pitchFamily="2" charset="0"/>
                <a:ea typeface="ＭＳ Ｐゴシック" pitchFamily="34" charset="-128"/>
              </a:defRPr>
            </a:lvl4pPr>
            <a:lvl5pPr marL="2057400" indent="-228600" eaLnBrk="0" hangingPunct="0">
              <a:spcBef>
                <a:spcPct val="30000"/>
              </a:spcBef>
              <a:defRPr sz="1200">
                <a:solidFill>
                  <a:schemeClr val="tx1"/>
                </a:solidFill>
                <a:latin typeface="Rdg Vesta" pitchFamily="2"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9pPr>
          </a:lstStyle>
          <a:p>
            <a:pPr eaLnBrk="1" hangingPunct="1">
              <a:spcBef>
                <a:spcPct val="0"/>
              </a:spcBef>
            </a:pPr>
            <a:fld id="{FF049F6B-F956-4305-91DE-0A687228DDFD}" type="slidenum">
              <a:rPr lang="en-GB" altLang="en-US" smtClean="0"/>
              <a:pPr eaLnBrk="1" hangingPunct="1">
                <a:spcBef>
                  <a:spcPct val="0"/>
                </a:spcBef>
              </a:pPr>
              <a:t>14</a:t>
            </a:fld>
            <a:endParaRPr lang="en-GB"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96975" y="701675"/>
            <a:ext cx="4683125" cy="3511550"/>
          </a:xfrm>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itchFamily="34" charset="-128"/>
              </a:rPr>
              <a:t>Photo Description task – same as sentence repetition task (although high oracy learners perform better than high literacy learners – is this significant?)  Middle learners from both literacy and oracy approach perform similarly whereas low literacy learners make significant gains over those lower learners from oracy schools.</a:t>
            </a:r>
          </a:p>
          <a:p>
            <a:endParaRPr lang="en-GB" altLang="en-US" smtClean="0">
              <a:ea typeface="ＭＳ Ｐゴシック" pitchFamily="34" charset="-128"/>
            </a:endParaRPr>
          </a:p>
          <a:p>
            <a:r>
              <a:rPr lang="en-GB" altLang="en-US" smtClean="0">
                <a:ea typeface="ＭＳ Ｐゴシック" pitchFamily="34" charset="-128"/>
              </a:rPr>
              <a:t>Need to look at data in more detail</a:t>
            </a:r>
          </a:p>
          <a:p>
            <a:endParaRPr lang="en-GB" altLang="en-US" smtClean="0">
              <a:ea typeface="ＭＳ Ｐゴシック" pitchFamily="34"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Rdg Vesta" pitchFamily="2" charset="0"/>
                <a:ea typeface="ＭＳ Ｐゴシック" pitchFamily="34" charset="-128"/>
              </a:defRPr>
            </a:lvl1pPr>
            <a:lvl2pPr marL="763233" indent="-293551" eaLnBrk="0" hangingPunct="0">
              <a:spcBef>
                <a:spcPct val="30000"/>
              </a:spcBef>
              <a:defRPr sz="1200">
                <a:solidFill>
                  <a:schemeClr val="tx1"/>
                </a:solidFill>
                <a:latin typeface="Rdg Vesta" pitchFamily="2" charset="0"/>
                <a:ea typeface="ＭＳ Ｐゴシック" pitchFamily="34" charset="-128"/>
              </a:defRPr>
            </a:lvl2pPr>
            <a:lvl3pPr marL="1174204" indent="-234841" eaLnBrk="0" hangingPunct="0">
              <a:spcBef>
                <a:spcPct val="30000"/>
              </a:spcBef>
              <a:defRPr sz="1200">
                <a:solidFill>
                  <a:schemeClr val="tx1"/>
                </a:solidFill>
                <a:latin typeface="Rdg Vesta" pitchFamily="2" charset="0"/>
                <a:ea typeface="ＭＳ Ｐゴシック" pitchFamily="34" charset="-128"/>
              </a:defRPr>
            </a:lvl3pPr>
            <a:lvl4pPr marL="1643885" indent="-234841" eaLnBrk="0" hangingPunct="0">
              <a:spcBef>
                <a:spcPct val="30000"/>
              </a:spcBef>
              <a:defRPr sz="1200">
                <a:solidFill>
                  <a:schemeClr val="tx1"/>
                </a:solidFill>
                <a:latin typeface="Rdg Vesta" pitchFamily="2" charset="0"/>
                <a:ea typeface="ＭＳ Ｐゴシック" pitchFamily="34" charset="-128"/>
              </a:defRPr>
            </a:lvl4pPr>
            <a:lvl5pPr marL="2113567" indent="-234841" eaLnBrk="0" hangingPunct="0">
              <a:spcBef>
                <a:spcPct val="30000"/>
              </a:spcBef>
              <a:defRPr sz="1200">
                <a:solidFill>
                  <a:schemeClr val="tx1"/>
                </a:solidFill>
                <a:latin typeface="Rdg Vesta" pitchFamily="2" charset="0"/>
                <a:ea typeface="ＭＳ Ｐゴシック" pitchFamily="34" charset="-128"/>
              </a:defRPr>
            </a:lvl5pPr>
            <a:lvl6pPr marL="2583249" indent="-234841" eaLnBrk="0" fontAlgn="base" hangingPunct="0">
              <a:spcBef>
                <a:spcPct val="30000"/>
              </a:spcBef>
              <a:spcAft>
                <a:spcPct val="0"/>
              </a:spcAft>
              <a:defRPr sz="1200">
                <a:solidFill>
                  <a:schemeClr val="tx1"/>
                </a:solidFill>
                <a:latin typeface="Rdg Vesta" pitchFamily="2" charset="0"/>
                <a:ea typeface="ＭＳ Ｐゴシック" pitchFamily="34" charset="-128"/>
              </a:defRPr>
            </a:lvl6pPr>
            <a:lvl7pPr marL="3052930" indent="-234841" eaLnBrk="0" fontAlgn="base" hangingPunct="0">
              <a:spcBef>
                <a:spcPct val="30000"/>
              </a:spcBef>
              <a:spcAft>
                <a:spcPct val="0"/>
              </a:spcAft>
              <a:defRPr sz="1200">
                <a:solidFill>
                  <a:schemeClr val="tx1"/>
                </a:solidFill>
                <a:latin typeface="Rdg Vesta" pitchFamily="2" charset="0"/>
                <a:ea typeface="ＭＳ Ｐゴシック" pitchFamily="34" charset="-128"/>
              </a:defRPr>
            </a:lvl7pPr>
            <a:lvl8pPr marL="3522612" indent="-234841" eaLnBrk="0" fontAlgn="base" hangingPunct="0">
              <a:spcBef>
                <a:spcPct val="30000"/>
              </a:spcBef>
              <a:spcAft>
                <a:spcPct val="0"/>
              </a:spcAft>
              <a:defRPr sz="1200">
                <a:solidFill>
                  <a:schemeClr val="tx1"/>
                </a:solidFill>
                <a:latin typeface="Rdg Vesta" pitchFamily="2" charset="0"/>
                <a:ea typeface="ＭＳ Ｐゴシック" pitchFamily="34" charset="-128"/>
              </a:defRPr>
            </a:lvl8pPr>
            <a:lvl9pPr marL="3992293" indent="-234841" eaLnBrk="0" fontAlgn="base" hangingPunct="0">
              <a:spcBef>
                <a:spcPct val="30000"/>
              </a:spcBef>
              <a:spcAft>
                <a:spcPct val="0"/>
              </a:spcAft>
              <a:defRPr sz="1200">
                <a:solidFill>
                  <a:schemeClr val="tx1"/>
                </a:solidFill>
                <a:latin typeface="Rdg Vesta" pitchFamily="2" charset="0"/>
                <a:ea typeface="ＭＳ Ｐゴシック" pitchFamily="34" charset="-128"/>
              </a:defRPr>
            </a:lvl9pPr>
          </a:lstStyle>
          <a:p>
            <a:pPr eaLnBrk="1" hangingPunct="1">
              <a:spcBef>
                <a:spcPct val="0"/>
              </a:spcBef>
            </a:pPr>
            <a:fld id="{8D4EBE16-EF97-48C2-8E41-717C8A624123}" type="slidenum">
              <a:rPr lang="en-US" altLang="en-US" smtClean="0"/>
              <a:pPr eaLnBrk="1" hangingPunct="1">
                <a:spcBef>
                  <a:spcPct val="0"/>
                </a:spcBef>
              </a:pPr>
              <a:t>61</a:t>
            </a:fld>
            <a:endParaRPr lang="en-US" altLang="en-US" smtClean="0"/>
          </a:p>
        </p:txBody>
      </p:sp>
    </p:spTree>
    <p:extLst>
      <p:ext uri="{BB962C8B-B14F-4D97-AF65-F5344CB8AC3E}">
        <p14:creationId xmlns:p14="http://schemas.microsoft.com/office/powerpoint/2010/main" val="297236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Findings demonstrate the significant role that IDs play even at the earliest stages of learning</a:t>
            </a:r>
          </a:p>
          <a:p>
            <a:endParaRPr lang="en-GB" dirty="0"/>
          </a:p>
        </p:txBody>
      </p:sp>
      <p:sp>
        <p:nvSpPr>
          <p:cNvPr id="4" name="Slide Number Placeholder 3"/>
          <p:cNvSpPr>
            <a:spLocks noGrp="1"/>
          </p:cNvSpPr>
          <p:nvPr>
            <p:ph type="sldNum" sz="quarter" idx="10"/>
          </p:nvPr>
        </p:nvSpPr>
        <p:spPr/>
        <p:txBody>
          <a:bodyPr/>
          <a:lstStyle/>
          <a:p>
            <a:fld id="{9146B220-E17F-4FFB-8B2E-A3CB4FC7C928}" type="slidenum">
              <a:rPr lang="en-GB" smtClean="0"/>
              <a:t>62</a:t>
            </a:fld>
            <a:endParaRPr lang="en-GB"/>
          </a:p>
        </p:txBody>
      </p:sp>
    </p:spTree>
    <p:extLst>
      <p:ext uri="{BB962C8B-B14F-4D97-AF65-F5344CB8AC3E}">
        <p14:creationId xmlns:p14="http://schemas.microsoft.com/office/powerpoint/2010/main" val="553832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danger is that, rather than promoting positive attitudes, early language teaching may actually lead many young learners to become demotivated and disillusioned sooner</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Trapped</a:t>
            </a:r>
            <a:r>
              <a:rPr lang="en-GB" baseline="0" dirty="0" smtClean="0"/>
              <a:t> in a negative cycle</a:t>
            </a:r>
            <a:endParaRPr lang="en-GB" dirty="0" smtClean="0"/>
          </a:p>
          <a:p>
            <a:endParaRPr lang="en-GB" dirty="0"/>
          </a:p>
        </p:txBody>
      </p:sp>
      <p:sp>
        <p:nvSpPr>
          <p:cNvPr id="4" name="Slide Number Placeholder 3"/>
          <p:cNvSpPr>
            <a:spLocks noGrp="1"/>
          </p:cNvSpPr>
          <p:nvPr>
            <p:ph type="sldNum" sz="quarter" idx="10"/>
          </p:nvPr>
        </p:nvSpPr>
        <p:spPr/>
        <p:txBody>
          <a:bodyPr/>
          <a:lstStyle/>
          <a:p>
            <a:fld id="{9146B220-E17F-4FFB-8B2E-A3CB4FC7C928}" type="slidenum">
              <a:rPr lang="en-GB" smtClean="0"/>
              <a:t>63</a:t>
            </a:fld>
            <a:endParaRPr lang="en-GB"/>
          </a:p>
        </p:txBody>
      </p:sp>
    </p:spTree>
    <p:extLst>
      <p:ext uri="{BB962C8B-B14F-4D97-AF65-F5344CB8AC3E}">
        <p14:creationId xmlns:p14="http://schemas.microsoft.com/office/powerpoint/2010/main" val="2979372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challenge</a:t>
            </a:r>
            <a:r>
              <a:rPr lang="en-GB" baseline="0" dirty="0" smtClean="0"/>
              <a:t> is to ensure all learners feel they are making progress and are able to achieve at some level.</a:t>
            </a:r>
            <a:r>
              <a:rPr lang="en-GB" dirty="0" smtClean="0"/>
              <a:t> The issue needs to be tackled head-on so that learners enter secondary school equipped with positive attitudes and the tools to be successful</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Need</a:t>
            </a:r>
            <a:r>
              <a:rPr lang="en-GB" baseline="0" dirty="0" smtClean="0"/>
              <a:t> to look at interactions to avoid overly-simplistic assumptions</a:t>
            </a:r>
          </a:p>
          <a:p>
            <a:r>
              <a:rPr lang="en-GB" baseline="0" dirty="0" smtClean="0"/>
              <a:t>Need more nuanced and sophisticated examination of gendered attitudes – not just related to content and predominance of female staff</a:t>
            </a:r>
            <a:endParaRPr lang="en-GB" dirty="0"/>
          </a:p>
        </p:txBody>
      </p:sp>
      <p:sp>
        <p:nvSpPr>
          <p:cNvPr id="4" name="Slide Number Placeholder 3"/>
          <p:cNvSpPr>
            <a:spLocks noGrp="1"/>
          </p:cNvSpPr>
          <p:nvPr>
            <p:ph type="sldNum" sz="quarter" idx="10"/>
          </p:nvPr>
        </p:nvSpPr>
        <p:spPr/>
        <p:txBody>
          <a:bodyPr/>
          <a:lstStyle/>
          <a:p>
            <a:fld id="{9146B220-E17F-4FFB-8B2E-A3CB4FC7C928}" type="slidenum">
              <a:rPr lang="en-GB" smtClean="0"/>
              <a:t>65</a:t>
            </a:fld>
            <a:endParaRPr lang="en-GB"/>
          </a:p>
        </p:txBody>
      </p:sp>
    </p:spTree>
    <p:extLst>
      <p:ext uri="{BB962C8B-B14F-4D97-AF65-F5344CB8AC3E}">
        <p14:creationId xmlns:p14="http://schemas.microsoft.com/office/powerpoint/2010/main" val="4129315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04900" y="696913"/>
            <a:ext cx="4648200" cy="348615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Target: il regarde la tele</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Rdg Vesta" pitchFamily="2" charset="0"/>
                <a:ea typeface="ＭＳ Ｐゴシック" pitchFamily="34" charset="-128"/>
              </a:defRPr>
            </a:lvl1pPr>
            <a:lvl2pPr marL="742950" indent="-285750" eaLnBrk="0" hangingPunct="0">
              <a:spcBef>
                <a:spcPct val="30000"/>
              </a:spcBef>
              <a:defRPr sz="1200">
                <a:solidFill>
                  <a:schemeClr val="tx1"/>
                </a:solidFill>
                <a:latin typeface="Rdg Vesta" pitchFamily="2" charset="0"/>
                <a:ea typeface="ＭＳ Ｐゴシック" pitchFamily="34" charset="-128"/>
              </a:defRPr>
            </a:lvl2pPr>
            <a:lvl3pPr marL="1143000" indent="-228600" eaLnBrk="0" hangingPunct="0">
              <a:spcBef>
                <a:spcPct val="30000"/>
              </a:spcBef>
              <a:defRPr sz="1200">
                <a:solidFill>
                  <a:schemeClr val="tx1"/>
                </a:solidFill>
                <a:latin typeface="Rdg Vesta" pitchFamily="2" charset="0"/>
                <a:ea typeface="ＭＳ Ｐゴシック" pitchFamily="34" charset="-128"/>
              </a:defRPr>
            </a:lvl3pPr>
            <a:lvl4pPr marL="1600200" indent="-228600" eaLnBrk="0" hangingPunct="0">
              <a:spcBef>
                <a:spcPct val="30000"/>
              </a:spcBef>
              <a:defRPr sz="1200">
                <a:solidFill>
                  <a:schemeClr val="tx1"/>
                </a:solidFill>
                <a:latin typeface="Rdg Vesta" pitchFamily="2" charset="0"/>
                <a:ea typeface="ＭＳ Ｐゴシック" pitchFamily="34" charset="-128"/>
              </a:defRPr>
            </a:lvl4pPr>
            <a:lvl5pPr marL="2057400" indent="-228600" eaLnBrk="0" hangingPunct="0">
              <a:spcBef>
                <a:spcPct val="30000"/>
              </a:spcBef>
              <a:defRPr sz="1200">
                <a:solidFill>
                  <a:schemeClr val="tx1"/>
                </a:solidFill>
                <a:latin typeface="Rdg Vesta" pitchFamily="2"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9pPr>
          </a:lstStyle>
          <a:p>
            <a:pPr eaLnBrk="1" hangingPunct="1">
              <a:spcBef>
                <a:spcPct val="0"/>
              </a:spcBef>
            </a:pPr>
            <a:fld id="{CF168A5A-63F3-432D-ACF0-FCF44C9CDAD7}"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04900" y="696913"/>
            <a:ext cx="4648200" cy="3486150"/>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itchFamily="34" charset="-128"/>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Rdg Vesta" pitchFamily="2" charset="0"/>
                <a:ea typeface="ＭＳ Ｐゴシック" pitchFamily="34" charset="-128"/>
              </a:defRPr>
            </a:lvl1pPr>
            <a:lvl2pPr marL="742950" indent="-285750" eaLnBrk="0" hangingPunct="0">
              <a:spcBef>
                <a:spcPct val="30000"/>
              </a:spcBef>
              <a:defRPr sz="1200">
                <a:solidFill>
                  <a:schemeClr val="tx1"/>
                </a:solidFill>
                <a:latin typeface="Rdg Vesta" pitchFamily="2" charset="0"/>
                <a:ea typeface="ＭＳ Ｐゴシック" pitchFamily="34" charset="-128"/>
              </a:defRPr>
            </a:lvl2pPr>
            <a:lvl3pPr marL="1143000" indent="-228600" eaLnBrk="0" hangingPunct="0">
              <a:spcBef>
                <a:spcPct val="30000"/>
              </a:spcBef>
              <a:defRPr sz="1200">
                <a:solidFill>
                  <a:schemeClr val="tx1"/>
                </a:solidFill>
                <a:latin typeface="Rdg Vesta" pitchFamily="2" charset="0"/>
                <a:ea typeface="ＭＳ Ｐゴシック" pitchFamily="34" charset="-128"/>
              </a:defRPr>
            </a:lvl3pPr>
            <a:lvl4pPr marL="1600200" indent="-228600" eaLnBrk="0" hangingPunct="0">
              <a:spcBef>
                <a:spcPct val="30000"/>
              </a:spcBef>
              <a:defRPr sz="1200">
                <a:solidFill>
                  <a:schemeClr val="tx1"/>
                </a:solidFill>
                <a:latin typeface="Rdg Vesta" pitchFamily="2" charset="0"/>
                <a:ea typeface="ＭＳ Ｐゴシック" pitchFamily="34" charset="-128"/>
              </a:defRPr>
            </a:lvl4pPr>
            <a:lvl5pPr marL="2057400" indent="-228600" eaLnBrk="0" hangingPunct="0">
              <a:spcBef>
                <a:spcPct val="30000"/>
              </a:spcBef>
              <a:defRPr sz="1200">
                <a:solidFill>
                  <a:schemeClr val="tx1"/>
                </a:solidFill>
                <a:latin typeface="Rdg Vesta" pitchFamily="2"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9pPr>
          </a:lstStyle>
          <a:p>
            <a:pPr eaLnBrk="1" hangingPunct="1">
              <a:spcBef>
                <a:spcPct val="0"/>
              </a:spcBef>
            </a:pPr>
            <a:fld id="{A15A26D5-7761-4DD3-8482-72139CB10397}" type="slidenum">
              <a:rPr lang="en-US" altLang="en-US" smtClean="0"/>
              <a:pPr eaLnBrk="1" hangingPunct="1">
                <a:spcBef>
                  <a:spcPct val="0"/>
                </a:spcBef>
              </a:pPr>
              <a:t>21</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04900" y="696913"/>
            <a:ext cx="4648200" cy="348615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itchFamily="34" charset="-128"/>
              </a:rPr>
              <a:t>displays the mean scores for the Gender task for Years 5-7 and from this it is clear that the scores remained relatively stable from Years 5 to 6.  However, the learners’ scores did improve significantly from Year 6 to Year 7 (t-test, t= 6.819, df= 159, p=&lt;.001), (Wilcoxon z=6.066 p&lt;.001). </a:t>
            </a:r>
          </a:p>
          <a:p>
            <a:endParaRPr lang="en-GB" altLang="en-US" smtClean="0">
              <a:ea typeface="ＭＳ Ｐゴシック" pitchFamily="34" charset="-128"/>
            </a:endParaRPr>
          </a:p>
          <a:p>
            <a:r>
              <a:rPr lang="en-GB" altLang="en-US" smtClean="0">
                <a:ea typeface="ＭＳ Ｐゴシック" pitchFamily="34" charset="-128"/>
              </a:rPr>
              <a:t>The overall scores on the sentence repetition task show that the learner scores increased steadily across the three rounds.  A series of paired-samples demonstrate that the learners made significant overall improvement in both the Sentence Repetition and Photo Description tasks round on round. </a:t>
            </a:r>
          </a:p>
          <a:p>
            <a:endParaRPr lang="en-GB" altLang="en-US" smtClean="0">
              <a:ea typeface="ＭＳ Ｐゴシック" pitchFamily="34" charset="-128"/>
            </a:endParaRPr>
          </a:p>
          <a:p>
            <a:r>
              <a:rPr lang="en-GB" altLang="en-US" smtClean="0">
                <a:ea typeface="ＭＳ Ｐゴシック" pitchFamily="34" charset="-128"/>
              </a:rPr>
              <a:t>Did make progress across transition despite previous studies finding to the contrary.</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Rdg Vesta" pitchFamily="2" charset="0"/>
                <a:ea typeface="ＭＳ Ｐゴシック" pitchFamily="34" charset="-128"/>
              </a:defRPr>
            </a:lvl1pPr>
            <a:lvl2pPr marL="742950" indent="-285750" eaLnBrk="0" hangingPunct="0">
              <a:spcBef>
                <a:spcPct val="30000"/>
              </a:spcBef>
              <a:defRPr sz="1200">
                <a:solidFill>
                  <a:schemeClr val="tx1"/>
                </a:solidFill>
                <a:latin typeface="Rdg Vesta" pitchFamily="2" charset="0"/>
                <a:ea typeface="ＭＳ Ｐゴシック" pitchFamily="34" charset="-128"/>
              </a:defRPr>
            </a:lvl2pPr>
            <a:lvl3pPr marL="1143000" indent="-228600" eaLnBrk="0" hangingPunct="0">
              <a:spcBef>
                <a:spcPct val="30000"/>
              </a:spcBef>
              <a:defRPr sz="1200">
                <a:solidFill>
                  <a:schemeClr val="tx1"/>
                </a:solidFill>
                <a:latin typeface="Rdg Vesta" pitchFamily="2" charset="0"/>
                <a:ea typeface="ＭＳ Ｐゴシック" pitchFamily="34" charset="-128"/>
              </a:defRPr>
            </a:lvl3pPr>
            <a:lvl4pPr marL="1600200" indent="-228600" eaLnBrk="0" hangingPunct="0">
              <a:spcBef>
                <a:spcPct val="30000"/>
              </a:spcBef>
              <a:defRPr sz="1200">
                <a:solidFill>
                  <a:schemeClr val="tx1"/>
                </a:solidFill>
                <a:latin typeface="Rdg Vesta" pitchFamily="2" charset="0"/>
                <a:ea typeface="ＭＳ Ｐゴシック" pitchFamily="34" charset="-128"/>
              </a:defRPr>
            </a:lvl4pPr>
            <a:lvl5pPr marL="2057400" indent="-228600" eaLnBrk="0" hangingPunct="0">
              <a:spcBef>
                <a:spcPct val="30000"/>
              </a:spcBef>
              <a:defRPr sz="1200">
                <a:solidFill>
                  <a:schemeClr val="tx1"/>
                </a:solidFill>
                <a:latin typeface="Rdg Vesta" pitchFamily="2"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9pPr>
          </a:lstStyle>
          <a:p>
            <a:pPr eaLnBrk="1" hangingPunct="1">
              <a:spcBef>
                <a:spcPct val="0"/>
              </a:spcBef>
            </a:pPr>
            <a:fld id="{E5B44FF5-F484-47D1-BBC4-5F23EDBAF355}" type="slidenum">
              <a:rPr lang="en-US" altLang="en-US" smtClean="0"/>
              <a:pPr eaLnBrk="1" hangingPunct="1">
                <a:spcBef>
                  <a:spcPct val="0"/>
                </a:spcBef>
              </a:pPr>
              <a:t>22</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04900" y="696913"/>
            <a:ext cx="4648200" cy="3486150"/>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itchFamily="34" charset="-128"/>
              </a:rPr>
              <a:t>An analysis of the scores related to grammar and vocabulary of both the Sentence Repetition and Photos Description tasks (figure 2 below) indicate that the learners made steady progress in both areas of linguistic knowledge; although grammatical knowledge developed at a somewhat slower pace between Years 5 and 6.  Moreover, the learners made statistically significant progress in both vocabulary and grammar across both tasks</a:t>
            </a:r>
          </a:p>
          <a:p>
            <a:endParaRPr lang="en-GB" altLang="en-US" smtClean="0">
              <a:ea typeface="ＭＳ Ｐゴシック" pitchFamily="34" charset="-128"/>
            </a:endParaRPr>
          </a:p>
          <a:p>
            <a:r>
              <a:rPr lang="en-GB" altLang="en-US" smtClean="0">
                <a:ea typeface="ＭＳ Ｐゴシック" pitchFamily="34" charset="-128"/>
              </a:rPr>
              <a:t> Scores out of</a:t>
            </a:r>
          </a:p>
          <a:p>
            <a:endParaRPr lang="en-GB" altLang="en-US" smtClean="0">
              <a:ea typeface="ＭＳ Ｐゴシック" pitchFamily="34" charset="-128"/>
            </a:endParaRPr>
          </a:p>
          <a:p>
            <a:r>
              <a:rPr lang="en-GB" altLang="en-US" smtClean="0">
                <a:ea typeface="ＭＳ Ｐゴシック" pitchFamily="34" charset="-128"/>
              </a:rPr>
              <a:t>10 for gender</a:t>
            </a:r>
          </a:p>
          <a:p>
            <a:endParaRPr lang="en-GB" altLang="en-US" smtClean="0">
              <a:ea typeface="ＭＳ Ｐゴシック" pitchFamily="34" charset="-128"/>
            </a:endParaRPr>
          </a:p>
          <a:p>
            <a:pPr>
              <a:buFontTx/>
              <a:buAutoNum type="arabicPlain" startAt="56"/>
            </a:pPr>
            <a:r>
              <a:rPr lang="en-GB" altLang="en-US" smtClean="0">
                <a:ea typeface="ＭＳ Ｐゴシック" pitchFamily="34" charset="-128"/>
              </a:rPr>
              <a:t>For SR</a:t>
            </a:r>
          </a:p>
          <a:p>
            <a:pPr>
              <a:buFontTx/>
              <a:buAutoNum type="arabicPlain" startAt="56"/>
            </a:pPr>
            <a:endParaRPr lang="en-GB" altLang="en-US" smtClean="0">
              <a:ea typeface="ＭＳ Ｐゴシック" pitchFamily="34" charset="-128"/>
            </a:endParaRPr>
          </a:p>
          <a:p>
            <a:r>
              <a:rPr lang="en-GB" altLang="en-US" smtClean="0">
                <a:ea typeface="ＭＳ Ｐゴシック" pitchFamily="34" charset="-128"/>
              </a:rPr>
              <a:t>54 for PT</a:t>
            </a:r>
          </a:p>
          <a:p>
            <a:endParaRPr lang="en-GB" altLang="en-US" smtClean="0">
              <a:ea typeface="ＭＳ Ｐゴシック" pitchFamily="34"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Rdg Vesta" pitchFamily="2" charset="0"/>
                <a:ea typeface="ＭＳ Ｐゴシック" pitchFamily="34" charset="-128"/>
              </a:defRPr>
            </a:lvl1pPr>
            <a:lvl2pPr marL="742950" indent="-285750" eaLnBrk="0" hangingPunct="0">
              <a:spcBef>
                <a:spcPct val="30000"/>
              </a:spcBef>
              <a:defRPr sz="1200">
                <a:solidFill>
                  <a:schemeClr val="tx1"/>
                </a:solidFill>
                <a:latin typeface="Rdg Vesta" pitchFamily="2" charset="0"/>
                <a:ea typeface="ＭＳ Ｐゴシック" pitchFamily="34" charset="-128"/>
              </a:defRPr>
            </a:lvl2pPr>
            <a:lvl3pPr marL="1143000" indent="-228600" eaLnBrk="0" hangingPunct="0">
              <a:spcBef>
                <a:spcPct val="30000"/>
              </a:spcBef>
              <a:defRPr sz="1200">
                <a:solidFill>
                  <a:schemeClr val="tx1"/>
                </a:solidFill>
                <a:latin typeface="Rdg Vesta" pitchFamily="2" charset="0"/>
                <a:ea typeface="ＭＳ Ｐゴシック" pitchFamily="34" charset="-128"/>
              </a:defRPr>
            </a:lvl3pPr>
            <a:lvl4pPr marL="1600200" indent="-228600" eaLnBrk="0" hangingPunct="0">
              <a:spcBef>
                <a:spcPct val="30000"/>
              </a:spcBef>
              <a:defRPr sz="1200">
                <a:solidFill>
                  <a:schemeClr val="tx1"/>
                </a:solidFill>
                <a:latin typeface="Rdg Vesta" pitchFamily="2" charset="0"/>
                <a:ea typeface="ＭＳ Ｐゴシック" pitchFamily="34" charset="-128"/>
              </a:defRPr>
            </a:lvl4pPr>
            <a:lvl5pPr marL="2057400" indent="-228600" eaLnBrk="0" hangingPunct="0">
              <a:spcBef>
                <a:spcPct val="30000"/>
              </a:spcBef>
              <a:defRPr sz="1200">
                <a:solidFill>
                  <a:schemeClr val="tx1"/>
                </a:solidFill>
                <a:latin typeface="Rdg Vesta" pitchFamily="2"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9pPr>
          </a:lstStyle>
          <a:p>
            <a:pPr eaLnBrk="1" hangingPunct="1">
              <a:spcBef>
                <a:spcPct val="0"/>
              </a:spcBef>
            </a:pPr>
            <a:fld id="{20548C6C-0AF6-4688-9380-BB8F25062CAC}" type="slidenum">
              <a:rPr lang="en-US" altLang="en-US" smtClean="0"/>
              <a:pPr eaLnBrk="1" hangingPunct="1">
                <a:spcBef>
                  <a:spcPct val="0"/>
                </a:spcBef>
              </a:pPr>
              <a:t>23</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04900" y="696913"/>
            <a:ext cx="4648200" cy="348615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itchFamily="34"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Rdg Vesta" pitchFamily="2" charset="0"/>
                <a:ea typeface="ＭＳ Ｐゴシック" pitchFamily="34" charset="-128"/>
              </a:defRPr>
            </a:lvl1pPr>
            <a:lvl2pPr marL="742950" indent="-285750" eaLnBrk="0" hangingPunct="0">
              <a:spcBef>
                <a:spcPct val="30000"/>
              </a:spcBef>
              <a:defRPr sz="1200">
                <a:solidFill>
                  <a:schemeClr val="tx1"/>
                </a:solidFill>
                <a:latin typeface="Rdg Vesta" pitchFamily="2" charset="0"/>
                <a:ea typeface="ＭＳ Ｐゴシック" pitchFamily="34" charset="-128"/>
              </a:defRPr>
            </a:lvl2pPr>
            <a:lvl3pPr marL="1143000" indent="-228600" eaLnBrk="0" hangingPunct="0">
              <a:spcBef>
                <a:spcPct val="30000"/>
              </a:spcBef>
              <a:defRPr sz="1200">
                <a:solidFill>
                  <a:schemeClr val="tx1"/>
                </a:solidFill>
                <a:latin typeface="Rdg Vesta" pitchFamily="2" charset="0"/>
                <a:ea typeface="ＭＳ Ｐゴシック" pitchFamily="34" charset="-128"/>
              </a:defRPr>
            </a:lvl3pPr>
            <a:lvl4pPr marL="1600200" indent="-228600" eaLnBrk="0" hangingPunct="0">
              <a:spcBef>
                <a:spcPct val="30000"/>
              </a:spcBef>
              <a:defRPr sz="1200">
                <a:solidFill>
                  <a:schemeClr val="tx1"/>
                </a:solidFill>
                <a:latin typeface="Rdg Vesta" pitchFamily="2" charset="0"/>
                <a:ea typeface="ＭＳ Ｐゴシック" pitchFamily="34" charset="-128"/>
              </a:defRPr>
            </a:lvl4pPr>
            <a:lvl5pPr marL="2057400" indent="-228600" eaLnBrk="0" hangingPunct="0">
              <a:spcBef>
                <a:spcPct val="30000"/>
              </a:spcBef>
              <a:defRPr sz="1200">
                <a:solidFill>
                  <a:schemeClr val="tx1"/>
                </a:solidFill>
                <a:latin typeface="Rdg Vesta" pitchFamily="2"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9pPr>
          </a:lstStyle>
          <a:p>
            <a:pPr eaLnBrk="1" hangingPunct="1">
              <a:spcBef>
                <a:spcPct val="0"/>
              </a:spcBef>
            </a:pPr>
            <a:fld id="{B8FDE89A-FE6D-461D-9351-9703DCAB6218}" type="slidenum">
              <a:rPr lang="en-US" altLang="en-US" smtClean="0"/>
              <a:pPr eaLnBrk="1" hangingPunct="1">
                <a:spcBef>
                  <a:spcPct val="0"/>
                </a:spcBef>
              </a:pPr>
              <a:t>24</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104900" y="696913"/>
            <a:ext cx="4648200" cy="3486150"/>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itchFamily="34"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Rdg Vesta" pitchFamily="2" charset="0"/>
                <a:ea typeface="ＭＳ Ｐゴシック" pitchFamily="34" charset="-128"/>
              </a:defRPr>
            </a:lvl1pPr>
            <a:lvl2pPr marL="742950" indent="-285750" eaLnBrk="0" hangingPunct="0">
              <a:spcBef>
                <a:spcPct val="30000"/>
              </a:spcBef>
              <a:defRPr sz="1200">
                <a:solidFill>
                  <a:schemeClr val="tx1"/>
                </a:solidFill>
                <a:latin typeface="Rdg Vesta" pitchFamily="2" charset="0"/>
                <a:ea typeface="ＭＳ Ｐゴシック" pitchFamily="34" charset="-128"/>
              </a:defRPr>
            </a:lvl2pPr>
            <a:lvl3pPr marL="1143000" indent="-228600" eaLnBrk="0" hangingPunct="0">
              <a:spcBef>
                <a:spcPct val="30000"/>
              </a:spcBef>
              <a:defRPr sz="1200">
                <a:solidFill>
                  <a:schemeClr val="tx1"/>
                </a:solidFill>
                <a:latin typeface="Rdg Vesta" pitchFamily="2" charset="0"/>
                <a:ea typeface="ＭＳ Ｐゴシック" pitchFamily="34" charset="-128"/>
              </a:defRPr>
            </a:lvl3pPr>
            <a:lvl4pPr marL="1600200" indent="-228600" eaLnBrk="0" hangingPunct="0">
              <a:spcBef>
                <a:spcPct val="30000"/>
              </a:spcBef>
              <a:defRPr sz="1200">
                <a:solidFill>
                  <a:schemeClr val="tx1"/>
                </a:solidFill>
                <a:latin typeface="Rdg Vesta" pitchFamily="2" charset="0"/>
                <a:ea typeface="ＭＳ Ｐゴシック" pitchFamily="34" charset="-128"/>
              </a:defRPr>
            </a:lvl4pPr>
            <a:lvl5pPr marL="2057400" indent="-228600" eaLnBrk="0" hangingPunct="0">
              <a:spcBef>
                <a:spcPct val="30000"/>
              </a:spcBef>
              <a:defRPr sz="1200">
                <a:solidFill>
                  <a:schemeClr val="tx1"/>
                </a:solidFill>
                <a:latin typeface="Rdg Vesta" pitchFamily="2"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Rdg Vesta" pitchFamily="2" charset="0"/>
                <a:ea typeface="ＭＳ Ｐゴシック" pitchFamily="34" charset="-128"/>
              </a:defRPr>
            </a:lvl9pPr>
          </a:lstStyle>
          <a:p>
            <a:pPr eaLnBrk="1" hangingPunct="1">
              <a:spcBef>
                <a:spcPct val="0"/>
              </a:spcBef>
            </a:pPr>
            <a:fld id="{3119AD72-D959-4136-9662-9970363982F9}" type="slidenum">
              <a:rPr lang="en-US" altLang="en-US" smtClean="0"/>
              <a:pPr eaLnBrk="1" hangingPunct="1">
                <a:spcBef>
                  <a:spcPct val="0"/>
                </a:spcBef>
              </a:pPr>
              <a:t>25</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solidFill>
                  <a:srgbClr val="50535A"/>
                </a:solidFill>
              </a:rPr>
              <a:pPr/>
              <a:t>‹#›</a:t>
            </a:fld>
            <a:endParaRPr lang="en-GB" altLang="en-US">
              <a:solidFill>
                <a:srgbClr val="50535A"/>
              </a:solidFill>
            </a:endParaRPr>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035442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142702452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62779462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93838568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endParaRPr lang="en-GB" sz="2400" dirty="0" err="1">
              <a:solidFill>
                <a:srgbClr val="FFFFFF"/>
              </a:solidFill>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dirty="0"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1603069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endParaRPr lang="en-GB" sz="2400" dirty="0" err="1">
              <a:solidFill>
                <a:srgbClr val="FFFFFF"/>
              </a:solidFill>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dirty="0"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7464180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endParaRPr lang="en-GB" sz="2400" dirty="0" err="1">
              <a:solidFill>
                <a:srgbClr val="FFFFFF"/>
              </a:solidFill>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dirty="0"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dirty="0" smtClean="0">
                <a:ln>
                  <a:noFill/>
                </a:ln>
                <a:solidFill>
                  <a:srgbClr val="000000"/>
                </a:solidFill>
                <a:effectLst/>
                <a:uLnTx/>
                <a:uFillTx/>
                <a:latin typeface="+mn-lt"/>
              </a:rPr>
              <a:t>Click to edit Master text styles</a:t>
            </a:r>
          </a:p>
          <a:p>
            <a:pPr marL="540000" marR="0" lvl="1"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pPr>
            <a:r>
              <a:rPr kumimoji="0" lang="en-US" sz="2000" b="0" i="0" u="none" strike="noStrike" kern="0" cap="none" spc="0" normalizeH="0" baseline="0" noProof="0" dirty="0" smtClean="0">
                <a:ln>
                  <a:noFill/>
                </a:ln>
                <a:solidFill>
                  <a:srgbClr val="000000"/>
                </a:solidFill>
                <a:effectLst/>
                <a:uLnTx/>
                <a:uFillTx/>
                <a:latin typeface="+mn-lt"/>
              </a:rPr>
              <a:t>Second level</a:t>
            </a:r>
          </a:p>
          <a:p>
            <a:pPr marL="900000" marR="0" lvl="2"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pPr>
            <a:r>
              <a:rPr kumimoji="0" lang="en-US" sz="2000" b="0" i="0" u="none" strike="noStrike" kern="0" cap="none" spc="0" normalizeH="0" baseline="0" noProof="0" dirty="0" smtClean="0">
                <a:ln>
                  <a:noFill/>
                </a:ln>
                <a:solidFill>
                  <a:srgbClr val="000000"/>
                </a:solidFill>
                <a:effectLst/>
                <a:uLnTx/>
                <a:uFillTx/>
                <a:latin typeface="+mn-lt"/>
              </a:rPr>
              <a:t>Third level</a:t>
            </a:r>
          </a:p>
          <a:p>
            <a:pPr marL="1260000" marR="0" lvl="3"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pPr>
            <a:r>
              <a:rPr kumimoji="0" lang="en-US" sz="2000" b="0" i="0" u="none" strike="noStrike" kern="0" cap="none" spc="0" normalizeH="0" baseline="0" noProof="0" dirty="0" smtClean="0">
                <a:ln>
                  <a:noFill/>
                </a:ln>
                <a:solidFill>
                  <a:srgbClr val="000000"/>
                </a:solidFill>
                <a:effectLst/>
                <a:uLnTx/>
                <a:uFillTx/>
                <a:latin typeface="+mn-lt"/>
              </a:rPr>
              <a:t>Fourth level</a:t>
            </a:r>
          </a:p>
          <a:p>
            <a:pPr marL="1620000" marR="0" lvl="4"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pPr>
            <a:r>
              <a:rPr kumimoji="0" lang="en-US" sz="2000" b="0" i="0" u="none" strike="noStrike" kern="0" cap="none" spc="0" normalizeH="0" baseline="0" noProof="0" dirty="0" smtClean="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700557342"/>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endParaRPr lang="en-GB" sz="2400" dirty="0" err="1">
              <a:solidFill>
                <a:srgbClr val="FFFFFF"/>
              </a:solidFill>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endParaRPr lang="en-GB"/>
          </a:p>
        </p:txBody>
      </p:sp>
    </p:spTree>
    <p:extLst>
      <p:ext uri="{BB962C8B-B14F-4D97-AF65-F5344CB8AC3E}">
        <p14:creationId xmlns:p14="http://schemas.microsoft.com/office/powerpoint/2010/main" val="281424829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endParaRPr lang="en-GB" sz="2400" dirty="0" err="1">
              <a:solidFill>
                <a:srgbClr val="FFFFFF"/>
              </a:solidFill>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endParaRPr lang="en-GB"/>
          </a:p>
        </p:txBody>
      </p:sp>
    </p:spTree>
    <p:extLst>
      <p:ext uri="{BB962C8B-B14F-4D97-AF65-F5344CB8AC3E}">
        <p14:creationId xmlns:p14="http://schemas.microsoft.com/office/powerpoint/2010/main" val="361537928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endParaRPr lang="en-GB" sz="2400" dirty="0" err="1">
              <a:solidFill>
                <a:srgbClr val="FFFFFF"/>
              </a:solidFill>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endParaRPr lang="en-GB"/>
          </a:p>
        </p:txBody>
      </p:sp>
    </p:spTree>
    <p:extLst>
      <p:ext uri="{BB962C8B-B14F-4D97-AF65-F5344CB8AC3E}">
        <p14:creationId xmlns:p14="http://schemas.microsoft.com/office/powerpoint/2010/main" val="34943959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title">
  <p:cSld name="Title Slide">
    <p:spTree>
      <p:nvGrpSpPr>
        <p:cNvPr id="1" name=""/>
        <p:cNvGrpSpPr/>
        <p:nvPr/>
      </p:nvGrpSpPr>
      <p:grpSpPr>
        <a:xfrm>
          <a:off x="0" y="0"/>
          <a:ext cx="0" cy="0"/>
          <a:chOff x="0" y="0"/>
          <a:chExt cx="0" cy="0"/>
        </a:xfrm>
      </p:grpSpPr>
      <p:pic>
        <p:nvPicPr>
          <p:cNvPr id="4" name="Picture 43" descr="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600" y="440687"/>
            <a:ext cx="1178414" cy="3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4"/>
          <p:cNvSpPr>
            <a:spLocks noChangeArrowheads="1"/>
          </p:cNvSpPr>
          <p:nvPr/>
        </p:nvSpPr>
        <p:spPr bwMode="hidden">
          <a:xfrm>
            <a:off x="0" y="0"/>
            <a:ext cx="9144000" cy="688535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8733" tIns="44367" rIns="88733" bIns="44367" anchor="ctr"/>
          <a:lstStyle>
            <a:lvl1pPr eaLnBrk="0" hangingPunct="0">
              <a:defRPr b="1">
                <a:solidFill>
                  <a:schemeClr val="tx1"/>
                </a:solidFill>
                <a:latin typeface="Rdg Vesta" pitchFamily="2" charset="0"/>
                <a:ea typeface="ＭＳ Ｐゴシック" pitchFamily="34" charset="-128"/>
              </a:defRPr>
            </a:lvl1pPr>
            <a:lvl2pPr marL="742950" indent="-285750" eaLnBrk="0" hangingPunct="0">
              <a:defRPr b="1">
                <a:solidFill>
                  <a:schemeClr val="tx1"/>
                </a:solidFill>
                <a:latin typeface="Rdg Vesta" pitchFamily="2" charset="0"/>
                <a:ea typeface="ＭＳ Ｐゴシック" pitchFamily="34" charset="-128"/>
              </a:defRPr>
            </a:lvl2pPr>
            <a:lvl3pPr marL="1143000" indent="-228600" eaLnBrk="0" hangingPunct="0">
              <a:defRPr b="1">
                <a:solidFill>
                  <a:schemeClr val="tx1"/>
                </a:solidFill>
                <a:latin typeface="Rdg Vesta" pitchFamily="2" charset="0"/>
                <a:ea typeface="ＭＳ Ｐゴシック" pitchFamily="34" charset="-128"/>
              </a:defRPr>
            </a:lvl3pPr>
            <a:lvl4pPr marL="1600200" indent="-228600" eaLnBrk="0" hangingPunct="0">
              <a:defRPr b="1">
                <a:solidFill>
                  <a:schemeClr val="tx1"/>
                </a:solidFill>
                <a:latin typeface="Rdg Vesta" pitchFamily="2" charset="0"/>
                <a:ea typeface="ＭＳ Ｐゴシック" pitchFamily="34" charset="-128"/>
              </a:defRPr>
            </a:lvl4pPr>
            <a:lvl5pPr marL="2057400" indent="-228600" eaLnBrk="0" hangingPunct="0">
              <a:defRPr b="1">
                <a:solidFill>
                  <a:schemeClr val="tx1"/>
                </a:solidFill>
                <a:latin typeface="Rdg Vesta" pitchFamily="2"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Rdg Vesta" pitchFamily="2"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Rdg Vesta" pitchFamily="2"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Rdg Vesta" pitchFamily="2"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Rdg Vesta" pitchFamily="2" charset="0"/>
                <a:ea typeface="ＭＳ Ｐゴシック" pitchFamily="34" charset="-128"/>
              </a:defRPr>
            </a:lvl9pPr>
          </a:lstStyle>
          <a:p>
            <a:pPr algn="ctr" eaLnBrk="1" hangingPunct="1">
              <a:defRPr/>
            </a:pPr>
            <a:endParaRPr lang="en-US" altLang="en-US" sz="8300" b="0" smtClean="0">
              <a:solidFill>
                <a:schemeClr val="bg1"/>
              </a:solidFill>
            </a:endParaRPr>
          </a:p>
        </p:txBody>
      </p:sp>
      <p:pic>
        <p:nvPicPr>
          <p:cNvPr id="6" name="Picture 45" descr="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20"/>
            <a:ext cx="6156711" cy="688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8"/>
          <p:cNvSpPr>
            <a:spLocks noChangeArrowheads="1"/>
          </p:cNvSpPr>
          <p:nvPr/>
        </p:nvSpPr>
        <p:spPr bwMode="auto">
          <a:xfrm>
            <a:off x="2556086" y="6519127"/>
            <a:ext cx="4392981" cy="47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defRPr b="1">
                <a:solidFill>
                  <a:schemeClr val="tx1"/>
                </a:solidFill>
                <a:latin typeface="Rdg Vesta" pitchFamily="2" charset="0"/>
                <a:ea typeface="ＭＳ Ｐゴシック" pitchFamily="34" charset="-128"/>
              </a:defRPr>
            </a:lvl1pPr>
            <a:lvl2pPr marL="742950" indent="-285750" eaLnBrk="0" hangingPunct="0">
              <a:defRPr b="1">
                <a:solidFill>
                  <a:schemeClr val="tx1"/>
                </a:solidFill>
                <a:latin typeface="Rdg Vesta" pitchFamily="2" charset="0"/>
                <a:ea typeface="ＭＳ Ｐゴシック" pitchFamily="34" charset="-128"/>
              </a:defRPr>
            </a:lvl2pPr>
            <a:lvl3pPr marL="1143000" indent="-228600" eaLnBrk="0" hangingPunct="0">
              <a:defRPr b="1">
                <a:solidFill>
                  <a:schemeClr val="tx1"/>
                </a:solidFill>
                <a:latin typeface="Rdg Vesta" pitchFamily="2" charset="0"/>
                <a:ea typeface="ＭＳ Ｐゴシック" pitchFamily="34" charset="-128"/>
              </a:defRPr>
            </a:lvl3pPr>
            <a:lvl4pPr marL="1600200" indent="-228600" eaLnBrk="0" hangingPunct="0">
              <a:defRPr b="1">
                <a:solidFill>
                  <a:schemeClr val="tx1"/>
                </a:solidFill>
                <a:latin typeface="Rdg Vesta" pitchFamily="2" charset="0"/>
                <a:ea typeface="ＭＳ Ｐゴシック" pitchFamily="34" charset="-128"/>
              </a:defRPr>
            </a:lvl4pPr>
            <a:lvl5pPr marL="2057400" indent="-228600" eaLnBrk="0" hangingPunct="0">
              <a:defRPr b="1">
                <a:solidFill>
                  <a:schemeClr val="tx1"/>
                </a:solidFill>
                <a:latin typeface="Rdg Vesta" pitchFamily="2"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Rdg Vesta" pitchFamily="2"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Rdg Vesta" pitchFamily="2"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Rdg Vesta" pitchFamily="2"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Rdg Vesta" pitchFamily="2" charset="0"/>
                <a:ea typeface="ＭＳ Ｐゴシック" pitchFamily="34" charset="-128"/>
              </a:defRPr>
            </a:lvl9pPr>
          </a:lstStyle>
          <a:p>
            <a:pPr algn="ctr" eaLnBrk="1" hangingPunct="1">
              <a:defRPr/>
            </a:pPr>
            <a:r>
              <a:rPr lang="en-US" altLang="en-US" sz="1400" b="0" smtClean="0">
                <a:solidFill>
                  <a:srgbClr val="FFFFFF"/>
                </a:solidFill>
              </a:rPr>
              <a:t>© University of Reading 2008</a:t>
            </a:r>
          </a:p>
        </p:txBody>
      </p:sp>
      <p:sp>
        <p:nvSpPr>
          <p:cNvPr id="8" name="Text Box 19"/>
          <p:cNvSpPr txBox="1">
            <a:spLocks noChangeArrowheads="1"/>
          </p:cNvSpPr>
          <p:nvPr/>
        </p:nvSpPr>
        <p:spPr bwMode="auto">
          <a:xfrm>
            <a:off x="5292748" y="6519127"/>
            <a:ext cx="3446513" cy="30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spAutoFit/>
          </a:bodyPr>
          <a:lstStyle>
            <a:lvl1pPr eaLnBrk="0" hangingPunct="0">
              <a:defRPr b="1">
                <a:solidFill>
                  <a:schemeClr val="tx1"/>
                </a:solidFill>
                <a:latin typeface="Rdg Vesta" pitchFamily="2" charset="0"/>
                <a:ea typeface="ＭＳ Ｐゴシック" pitchFamily="34" charset="-128"/>
              </a:defRPr>
            </a:lvl1pPr>
            <a:lvl2pPr marL="742950" indent="-285750" eaLnBrk="0" hangingPunct="0">
              <a:defRPr b="1">
                <a:solidFill>
                  <a:schemeClr val="tx1"/>
                </a:solidFill>
                <a:latin typeface="Rdg Vesta" pitchFamily="2" charset="0"/>
                <a:ea typeface="ＭＳ Ｐゴシック" pitchFamily="34" charset="-128"/>
              </a:defRPr>
            </a:lvl2pPr>
            <a:lvl3pPr marL="1143000" indent="-228600" eaLnBrk="0" hangingPunct="0">
              <a:defRPr b="1">
                <a:solidFill>
                  <a:schemeClr val="tx1"/>
                </a:solidFill>
                <a:latin typeface="Rdg Vesta" pitchFamily="2" charset="0"/>
                <a:ea typeface="ＭＳ Ｐゴシック" pitchFamily="34" charset="-128"/>
              </a:defRPr>
            </a:lvl3pPr>
            <a:lvl4pPr marL="1600200" indent="-228600" eaLnBrk="0" hangingPunct="0">
              <a:defRPr b="1">
                <a:solidFill>
                  <a:schemeClr val="tx1"/>
                </a:solidFill>
                <a:latin typeface="Rdg Vesta" pitchFamily="2" charset="0"/>
                <a:ea typeface="ＭＳ Ｐゴシック" pitchFamily="34" charset="-128"/>
              </a:defRPr>
            </a:lvl4pPr>
            <a:lvl5pPr marL="2057400" indent="-228600" eaLnBrk="0" hangingPunct="0">
              <a:defRPr b="1">
                <a:solidFill>
                  <a:schemeClr val="tx1"/>
                </a:solidFill>
                <a:latin typeface="Rdg Vesta" pitchFamily="2"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Rdg Vesta" pitchFamily="2"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Rdg Vesta" pitchFamily="2"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Rdg Vesta" pitchFamily="2"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Rdg Vesta" pitchFamily="2" charset="0"/>
                <a:ea typeface="ＭＳ Ｐゴシック" pitchFamily="34" charset="-128"/>
              </a:defRPr>
            </a:lvl9pPr>
          </a:lstStyle>
          <a:p>
            <a:pPr algn="r" eaLnBrk="1" hangingPunct="1">
              <a:spcBef>
                <a:spcPct val="50000"/>
              </a:spcBef>
              <a:defRPr/>
            </a:pPr>
            <a:r>
              <a:rPr lang="en-US" sz="1400" smtClean="0">
                <a:solidFill>
                  <a:srgbClr val="FFFFFF"/>
                </a:solidFill>
              </a:rPr>
              <a:t>www.reading.ac.uk</a:t>
            </a:r>
          </a:p>
        </p:txBody>
      </p:sp>
      <p:pic>
        <p:nvPicPr>
          <p:cNvPr id="9" name="Picture 52" descr="Rdg Device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hidden">
          <a:xfrm>
            <a:off x="7525042" y="439168"/>
            <a:ext cx="1184642" cy="38598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83" name="Rectangle 11"/>
          <p:cNvSpPr>
            <a:spLocks noGrp="1" noChangeArrowheads="1"/>
          </p:cNvSpPr>
          <p:nvPr>
            <p:ph type="ctrTitle"/>
          </p:nvPr>
        </p:nvSpPr>
        <p:spPr>
          <a:xfrm>
            <a:off x="755651" y="2987675"/>
            <a:ext cx="7920038" cy="2387600"/>
          </a:xfrm>
        </p:spPr>
        <p:txBody>
          <a:bodyPr wrap="square"/>
          <a:lstStyle>
            <a:lvl1pPr>
              <a:lnSpc>
                <a:spcPct val="90000"/>
              </a:lnSpc>
              <a:tabLst>
                <a:tab pos="3919057" algn="l"/>
              </a:tabLst>
              <a:defRPr sz="8000">
                <a:solidFill>
                  <a:srgbClr val="FFFFFF"/>
                </a:solidFill>
              </a:defRPr>
            </a:lvl1pPr>
          </a:lstStyle>
          <a:p>
            <a:r>
              <a:rPr lang="en-US"/>
              <a:t>Suzanne Graham</a:t>
            </a:r>
          </a:p>
        </p:txBody>
      </p:sp>
      <p:sp>
        <p:nvSpPr>
          <p:cNvPr id="3084" name="Rectangle 12"/>
          <p:cNvSpPr>
            <a:spLocks noGrp="1" noChangeArrowheads="1"/>
          </p:cNvSpPr>
          <p:nvPr>
            <p:ph type="subTitle" idx="1"/>
          </p:nvPr>
        </p:nvSpPr>
        <p:spPr>
          <a:xfrm>
            <a:off x="755651" y="5373688"/>
            <a:ext cx="7920038" cy="925512"/>
          </a:xfrm>
        </p:spPr>
        <p:txBody>
          <a:bodyPr/>
          <a:lstStyle>
            <a:lvl1pPr marL="0" indent="0">
              <a:buFontTx/>
              <a:buNone/>
              <a:defRPr sz="3500">
                <a:solidFill>
                  <a:srgbClr val="FFFFFF"/>
                </a:solidFill>
              </a:defRPr>
            </a:lvl1pPr>
          </a:lstStyle>
          <a:p>
            <a:r>
              <a:rPr lang="en-US"/>
              <a:t>Click to edit Master subtitle style</a:t>
            </a:r>
          </a:p>
        </p:txBody>
      </p:sp>
      <p:sp>
        <p:nvSpPr>
          <p:cNvPr id="10" name="Rectangle 17"/>
          <p:cNvSpPr>
            <a:spLocks noGrp="1" noChangeArrowheads="1"/>
          </p:cNvSpPr>
          <p:nvPr>
            <p:ph type="dt" sz="half" idx="10"/>
          </p:nvPr>
        </p:nvSpPr>
        <p:spPr>
          <a:xfrm>
            <a:off x="754995" y="6519127"/>
            <a:ext cx="1774627" cy="477158"/>
          </a:xfrm>
          <a:prstGeom prst="rect">
            <a:avLst/>
          </a:prstGeom>
        </p:spPr>
        <p:txBody>
          <a:bodyPr lIns="88733" tIns="44367" rIns="88733" bIns="44367"/>
          <a:lstStyle>
            <a:lvl1pPr>
              <a:defRPr/>
            </a:lvl1pPr>
          </a:lstStyle>
          <a:p>
            <a:pPr>
              <a:defRPr/>
            </a:pPr>
            <a:fld id="{6F7F03DD-DADE-40E2-854A-C78A00090CE0}" type="datetime4">
              <a:rPr lang="en-US" altLang="en-US"/>
              <a:pPr>
                <a:defRPr/>
              </a:pPr>
              <a:t>July 9, 2015</a:t>
            </a:fld>
            <a:endParaRPr lang="en-US" altLang="en-US"/>
          </a:p>
        </p:txBody>
      </p:sp>
    </p:spTree>
    <p:extLst>
      <p:ext uri="{BB962C8B-B14F-4D97-AF65-F5344CB8AC3E}">
        <p14:creationId xmlns:p14="http://schemas.microsoft.com/office/powerpoint/2010/main" val="3891748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solidFill>
                  <a:srgbClr val="50535A"/>
                </a:solidFill>
              </a:rPr>
              <a:pPr/>
              <a:t>‹#›</a:t>
            </a:fld>
            <a:endParaRPr lang="en-GB" altLang="en-US">
              <a:solidFill>
                <a:srgbClr val="50535A"/>
              </a:solidFill>
            </a:endParaRPr>
          </a:p>
        </p:txBody>
      </p:sp>
    </p:spTree>
    <p:extLst>
      <p:ext uri="{BB962C8B-B14F-4D97-AF65-F5344CB8AC3E}">
        <p14:creationId xmlns:p14="http://schemas.microsoft.com/office/powerpoint/2010/main" val="246628622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4995" y="6519127"/>
            <a:ext cx="1774627" cy="477158"/>
          </a:xfrm>
          <a:prstGeom prst="rect">
            <a:avLst/>
          </a:prstGeom>
        </p:spPr>
        <p:txBody>
          <a:bodyPr lIns="88733" tIns="44367" rIns="88733" bIns="44367"/>
          <a:lstStyle>
            <a:lvl1pPr>
              <a:defRPr/>
            </a:lvl1pPr>
          </a:lstStyle>
          <a:p>
            <a:pPr>
              <a:defRPr/>
            </a:pPr>
            <a:fld id="{3E680B6D-A568-1A48-A917-FD6D0AB295AD}" type="datetime1">
              <a:rPr lang="en-GB"/>
              <a:pPr>
                <a:defRPr/>
              </a:pPr>
              <a:t>09/07/2015</a:t>
            </a:fld>
            <a:endParaRPr lang="en-US"/>
          </a:p>
        </p:txBody>
      </p:sp>
      <p:sp>
        <p:nvSpPr>
          <p:cNvPr id="3" name="Footer Placeholder 2"/>
          <p:cNvSpPr>
            <a:spLocks noGrp="1"/>
          </p:cNvSpPr>
          <p:nvPr>
            <p:ph type="ftr" sz="quarter" idx="11"/>
          </p:nvPr>
        </p:nvSpPr>
        <p:spPr>
          <a:xfrm>
            <a:off x="3124278" y="6356529"/>
            <a:ext cx="2895444" cy="364706"/>
          </a:xfrm>
          <a:prstGeom prst="rect">
            <a:avLst/>
          </a:prstGeom>
        </p:spPr>
        <p:txBody>
          <a:bodyPr lIns="91431" tIns="45716" rIns="91431" bIns="45716"/>
          <a:lstStyle>
            <a:lvl1pPr>
              <a:defRPr/>
            </a:lvl1pPr>
          </a:lstStyle>
          <a:p>
            <a:pPr>
              <a:defRPr/>
            </a:pPr>
            <a:endParaRPr lang="en-US"/>
          </a:p>
        </p:txBody>
      </p:sp>
      <p:sp>
        <p:nvSpPr>
          <p:cNvPr id="4" name="Slide Number Placeholder 3"/>
          <p:cNvSpPr>
            <a:spLocks noGrp="1"/>
          </p:cNvSpPr>
          <p:nvPr>
            <p:ph type="sldNum" sz="quarter" idx="12"/>
          </p:nvPr>
        </p:nvSpPr>
        <p:spPr>
          <a:xfrm>
            <a:off x="6553667" y="6356529"/>
            <a:ext cx="2132666" cy="364706"/>
          </a:xfrm>
          <a:prstGeom prst="rect">
            <a:avLst/>
          </a:prstGeom>
        </p:spPr>
        <p:txBody>
          <a:bodyPr lIns="91431" tIns="45716" rIns="91431" bIns="45716"/>
          <a:lstStyle>
            <a:lvl1pPr>
              <a:defRPr/>
            </a:lvl1pPr>
          </a:lstStyle>
          <a:p>
            <a:pPr>
              <a:defRPr/>
            </a:pPr>
            <a:fld id="{0B96AC3D-F2F2-409B-ADA1-1CAB2D8E4B4A}" type="slidenum">
              <a:rPr lang="en-US"/>
              <a:pPr>
                <a:defRPr/>
              </a:pPr>
              <a:t>‹#›</a:t>
            </a:fld>
            <a:endParaRPr lang="en-US"/>
          </a:p>
        </p:txBody>
      </p:sp>
    </p:spTree>
    <p:extLst>
      <p:ext uri="{BB962C8B-B14F-4D97-AF65-F5344CB8AC3E}">
        <p14:creationId xmlns:p14="http://schemas.microsoft.com/office/powerpoint/2010/main" val="173520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solidFill>
                <a:srgbClr val="FFFFFF"/>
              </a:solidFill>
            </a:endParaRPr>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solidFill>
                <a:srgbClr val="FFFFFF"/>
              </a:solidFill>
            </a:endParaRPr>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solidFill>
                  <a:srgbClr val="E0E0E1"/>
                </a:solidFill>
              </a:rPr>
              <a:pPr/>
              <a:t>‹#›</a:t>
            </a:fld>
            <a:endParaRPr lang="en-GB" altLang="en-US" dirty="0">
              <a:solidFill>
                <a:srgbClr val="E0E0E1"/>
              </a:solidFill>
            </a:endParaRPr>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dirty="0" smtClean="0"/>
              <a:t>Click to edit Master title style</a:t>
            </a:r>
            <a:endParaRPr lang="en-GB" altLang="en-US" noProof="0" dirty="0" smtClean="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pPr fontAlgn="base">
              <a:spcBef>
                <a:spcPct val="0"/>
              </a:spcBef>
              <a:spcAft>
                <a:spcPct val="0"/>
              </a:spcAft>
            </a:pPr>
            <a:r>
              <a:rPr lang="en-GB" smtClean="0">
                <a:solidFill>
                  <a:srgbClr val="E0E0E1"/>
                </a:solidFill>
              </a:rPr>
              <a:t>Copyright University of Reading</a:t>
            </a:r>
            <a:endParaRPr lang="en-GB" dirty="0">
              <a:solidFill>
                <a:srgbClr val="E0E0E1"/>
              </a:solidFill>
            </a:endParaRPr>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pPr fontAlgn="base">
              <a:spcBef>
                <a:spcPct val="0"/>
              </a:spcBef>
              <a:spcAft>
                <a:spcPct val="0"/>
              </a:spcAft>
            </a:pPr>
            <a:r>
              <a:rPr lang="en-GB" dirty="0" smtClean="0">
                <a:solidFill>
                  <a:srgbClr val="E0E0E1"/>
                </a:solidFill>
              </a:rPr>
              <a:t>Wednesday, 11 June 2014</a:t>
            </a:r>
            <a:endParaRPr lang="en-GB" dirty="0">
              <a:solidFill>
                <a:srgbClr val="E0E0E1"/>
              </a:solidFill>
            </a:endParaRPr>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fontAlgn="base">
              <a:spcBef>
                <a:spcPct val="20000"/>
              </a:spcBef>
              <a:spcAft>
                <a:spcPct val="0"/>
              </a:spcAft>
              <a:buClr>
                <a:srgbClr val="D2002E"/>
              </a:buClr>
              <a:buFont typeface="Arial" charset="0"/>
              <a:buNone/>
              <a:defRPr/>
            </a:pPr>
            <a:r>
              <a:rPr lang="en-GB" sz="800" kern="0" dirty="0">
                <a:solidFill>
                  <a:srgbClr val="E0E0E1"/>
                </a:solidFill>
              </a:rPr>
              <a:t>Copyright University of Reading</a:t>
            </a: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Tree>
    <p:extLst>
      <p:ext uri="{BB962C8B-B14F-4D97-AF65-F5344CB8AC3E}">
        <p14:creationId xmlns:p14="http://schemas.microsoft.com/office/powerpoint/2010/main" val="2032699317"/>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solidFill>
                  <a:srgbClr val="FFFFFF"/>
                </a:solidFill>
              </a:rPr>
              <a:pPr/>
              <a:t>‹#›</a:t>
            </a:fld>
            <a:endParaRPr lang="en-GB" altLang="en-US" dirty="0">
              <a:solidFill>
                <a:srgbClr val="FFFFFF"/>
              </a:solidFill>
            </a:endParaRPr>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Tree>
    <p:extLst>
      <p:ext uri="{BB962C8B-B14F-4D97-AF65-F5344CB8AC3E}">
        <p14:creationId xmlns:p14="http://schemas.microsoft.com/office/powerpoint/2010/main" val="356199222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solidFill>
                  <a:srgbClr val="FFFFFF"/>
                </a:solidFill>
              </a:rPr>
              <a:pPr/>
              <a:t>‹#›</a:t>
            </a:fld>
            <a:endParaRPr lang="en-GB" altLang="en-US" dirty="0">
              <a:solidFill>
                <a:srgbClr val="FFFFFF"/>
              </a:solidFill>
            </a:endParaRPr>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07160999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solidFill>
                <a:srgbClr val="FFFFFF"/>
              </a:solidFill>
            </a:endParaRPr>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926266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solidFill>
                <a:srgbClr val="FFFFFF"/>
              </a:solidFill>
            </a:endParaRPr>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3571108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solidFill>
                <a:srgbClr val="FFFFFF"/>
              </a:solidFill>
            </a:endParaRPr>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15000" dirty="0">
                <a:solidFill>
                  <a:srgbClr val="FFFFFF"/>
                </a:solidFill>
                <a:latin typeface="Effra Bold"/>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smtClean="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8904821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solidFill>
                <a:srgbClr val="FFFFFF"/>
              </a:solidFill>
            </a:endParaRPr>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15000" dirty="0">
                <a:solidFill>
                  <a:srgbClr val="50535A"/>
                </a:solidFill>
                <a:latin typeface="Effra Bold"/>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smtClean="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46165661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pPr fontAlgn="base">
              <a:spcBef>
                <a:spcPct val="0"/>
              </a:spcBef>
              <a:spcAft>
                <a:spcPct val="0"/>
              </a:spcAft>
            </a:pPr>
            <a:fld id="{44C01B32-D1A0-401C-8867-70456BBB1E87}" type="slidenum">
              <a:rPr lang="en-GB" altLang="en-US" smtClean="0">
                <a:solidFill>
                  <a:srgbClr val="50535A"/>
                </a:solidFill>
              </a:rPr>
              <a:pPr fontAlgn="base">
                <a:spcBef>
                  <a:spcPct val="0"/>
                </a:spcBef>
                <a:spcAft>
                  <a:spcPct val="0"/>
                </a:spcAft>
              </a:pPr>
              <a:t>‹#›</a:t>
            </a:fld>
            <a:endParaRPr lang="en-GB" altLang="en-US" dirty="0">
              <a:solidFill>
                <a:srgbClr val="50535A"/>
              </a:solidFill>
            </a:endParaRPr>
          </a:p>
        </p:txBody>
      </p:sp>
      <p:pic>
        <p:nvPicPr>
          <p:cNvPr id="1074" name="Picture 50" descr="Device-win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50535A"/>
                </a:solidFill>
                <a:latin typeface="Effra Light" pitchFamily="34" charset="0"/>
              </a:rPr>
              <a:t>LIMITLESS </a:t>
            </a:r>
            <a:r>
              <a:rPr lang="en-GB" altLang="en-US" sz="1400" dirty="0">
                <a:solidFill>
                  <a:srgbClr val="50535A"/>
                </a:solidFill>
                <a:latin typeface="Effra Heavy" pitchFamily="34" charset="0"/>
              </a:rPr>
              <a:t>POTENTIAL</a:t>
            </a:r>
            <a:r>
              <a:rPr lang="en-GB" altLang="en-US" sz="1400" dirty="0">
                <a:solidFill>
                  <a:srgbClr val="50535A"/>
                </a:solidFill>
                <a:latin typeface="Effra Light" pitchFamily="34" charset="0"/>
              </a:rPr>
              <a:t> | LIMITLESS </a:t>
            </a:r>
            <a:r>
              <a:rPr lang="en-GB" altLang="en-US" sz="1400" dirty="0">
                <a:solidFill>
                  <a:srgbClr val="50535A"/>
                </a:solidFill>
                <a:latin typeface="Effra Heavy" pitchFamily="34" charset="0"/>
              </a:rPr>
              <a:t>OPPORTUNITIES</a:t>
            </a:r>
            <a:r>
              <a:rPr lang="en-GB" altLang="en-US" sz="1400" dirty="0">
                <a:solidFill>
                  <a:srgbClr val="50535A"/>
                </a:solidFill>
                <a:latin typeface="Effra Light" pitchFamily="34" charset="0"/>
              </a:rPr>
              <a:t> | LIMITLESS </a:t>
            </a:r>
            <a:r>
              <a:rPr lang="en-GB" altLang="en-US" sz="1400" dirty="0">
                <a:solidFill>
                  <a:srgbClr val="50535A"/>
                </a:solidFill>
                <a:latin typeface="Effra Heavy" pitchFamily="34" charset="0"/>
              </a:rPr>
              <a:t>IMPACT</a:t>
            </a:r>
          </a:p>
        </p:txBody>
      </p:sp>
    </p:spTree>
    <p:extLst>
      <p:ext uri="{BB962C8B-B14F-4D97-AF65-F5344CB8AC3E}">
        <p14:creationId xmlns:p14="http://schemas.microsoft.com/office/powerpoint/2010/main" val="2878497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j.graham@reading.ac.uk"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hyperlink" Target="mailto:l.m.courtney@reading.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audio" Target="../media/audio1.wav"/><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png"/><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png"/><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mailto:l.m.courtney@reading.ac.uk"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540172" y="1989170"/>
            <a:ext cx="7918884" cy="2387307"/>
          </a:xfrm>
        </p:spPr>
        <p:txBody>
          <a:bodyPr>
            <a:normAutofit fontScale="90000"/>
          </a:bodyPr>
          <a:lstStyle/>
          <a:p>
            <a:pPr defTabSz="913523">
              <a:defRPr/>
            </a:pPr>
            <a:r>
              <a:rPr lang="en-GB" sz="3100" dirty="0">
                <a:solidFill>
                  <a:schemeClr val="accent5">
                    <a:lumMod val="50000"/>
                  </a:schemeClr>
                </a:solidFill>
                <a:latin typeface="+mn-lt"/>
                <a:ea typeface="+mn-ea"/>
                <a:cs typeface="+mn-cs"/>
              </a:rPr>
              <a:t>Progress and Preparedness in Primary </a:t>
            </a:r>
            <a:r>
              <a:rPr lang="en-GB" sz="3100" dirty="0" smtClean="0">
                <a:solidFill>
                  <a:schemeClr val="accent5">
                    <a:lumMod val="50000"/>
                  </a:schemeClr>
                </a:solidFill>
                <a:latin typeface="+mn-lt"/>
                <a:ea typeface="+mn-ea"/>
                <a:cs typeface="+mn-cs"/>
              </a:rPr>
              <a:t>Languages</a:t>
            </a:r>
            <a:br>
              <a:rPr lang="en-GB" sz="3100" dirty="0" smtClean="0">
                <a:solidFill>
                  <a:schemeClr val="accent5">
                    <a:lumMod val="50000"/>
                  </a:schemeClr>
                </a:solidFill>
                <a:latin typeface="+mn-lt"/>
                <a:ea typeface="+mn-ea"/>
                <a:cs typeface="+mn-cs"/>
              </a:rPr>
            </a:br>
            <a:r>
              <a:rPr lang="en-GB" sz="3200" dirty="0"/>
              <a:t/>
            </a:r>
            <a:br>
              <a:rPr lang="en-GB" sz="3200" dirty="0"/>
            </a:br>
            <a:r>
              <a:rPr lang="en-GB" altLang="en-US" sz="3100" dirty="0" smtClean="0">
                <a:solidFill>
                  <a:schemeClr val="accent5">
                    <a:lumMod val="50000"/>
                  </a:schemeClr>
                </a:solidFill>
                <a:latin typeface="+mn-lt"/>
                <a:ea typeface="+mn-ea"/>
                <a:cs typeface="+mn-cs"/>
              </a:rPr>
              <a:t>Funded </a:t>
            </a:r>
            <a:r>
              <a:rPr lang="en-GB" altLang="en-US" sz="3100" dirty="0">
                <a:solidFill>
                  <a:schemeClr val="accent5">
                    <a:lumMod val="50000"/>
                  </a:schemeClr>
                </a:solidFill>
                <a:latin typeface="+mn-lt"/>
                <a:ea typeface="+mn-ea"/>
                <a:cs typeface="+mn-cs"/>
              </a:rPr>
              <a:t>by the Nuffield </a:t>
            </a:r>
            <a:r>
              <a:rPr lang="en-GB" altLang="en-US" sz="3100" dirty="0" smtClean="0">
                <a:solidFill>
                  <a:schemeClr val="accent5">
                    <a:lumMod val="50000"/>
                  </a:schemeClr>
                </a:solidFill>
                <a:latin typeface="+mn-lt"/>
                <a:ea typeface="+mn-ea"/>
                <a:cs typeface="+mn-cs"/>
              </a:rPr>
              <a:t>Foundation</a:t>
            </a:r>
            <a:br>
              <a:rPr lang="en-GB" altLang="en-US" sz="3100" dirty="0" smtClean="0">
                <a:solidFill>
                  <a:schemeClr val="accent5">
                    <a:lumMod val="50000"/>
                  </a:schemeClr>
                </a:solidFill>
                <a:latin typeface="+mn-lt"/>
                <a:ea typeface="+mn-ea"/>
                <a:cs typeface="+mn-cs"/>
              </a:rPr>
            </a:br>
            <a:r>
              <a:rPr lang="en-GB" altLang="en-US" sz="3100">
                <a:solidFill>
                  <a:schemeClr val="accent5">
                    <a:lumMod val="50000"/>
                  </a:schemeClr>
                </a:solidFill>
                <a:latin typeface="+mn-lt"/>
                <a:ea typeface="+mn-ea"/>
                <a:cs typeface="+mn-cs"/>
              </a:rPr>
              <a:t/>
            </a:r>
            <a:br>
              <a:rPr lang="en-GB" altLang="en-US" sz="3100">
                <a:solidFill>
                  <a:schemeClr val="accent5">
                    <a:lumMod val="50000"/>
                  </a:schemeClr>
                </a:solidFill>
                <a:latin typeface="+mn-lt"/>
                <a:ea typeface="+mn-ea"/>
                <a:cs typeface="+mn-cs"/>
              </a:rPr>
            </a:br>
            <a:r>
              <a:rPr lang="en-GB" altLang="en-US" sz="3100" cap="none" smtClean="0">
                <a:solidFill>
                  <a:schemeClr val="accent5">
                    <a:lumMod val="50000"/>
                  </a:schemeClr>
                </a:solidFill>
                <a:latin typeface="+mn-lt"/>
                <a:ea typeface="+mn-ea"/>
                <a:cs typeface="+mn-cs"/>
              </a:rPr>
              <a:t>www.pmlresearch.com</a:t>
            </a:r>
            <a:r>
              <a:rPr lang="en-GB" altLang="en-US" sz="3800" dirty="0">
                <a:ea typeface="ＭＳ Ｐゴシック" pitchFamily="34" charset="-128"/>
              </a:rPr>
              <a:t/>
            </a:r>
            <a:br>
              <a:rPr lang="en-GB" altLang="en-US" sz="3800" dirty="0">
                <a:ea typeface="ＭＳ Ｐゴシック" pitchFamily="34" charset="-128"/>
              </a:rPr>
            </a:br>
            <a:r>
              <a:rPr lang="en-GB" altLang="en-US" sz="3800" dirty="0">
                <a:ea typeface="ＭＳ Ｐゴシック" pitchFamily="34" charset="-128"/>
              </a:rPr>
              <a:t/>
            </a:r>
            <a:br>
              <a:rPr lang="en-GB" altLang="en-US" sz="3800" dirty="0">
                <a:ea typeface="ＭＳ Ｐゴシック" pitchFamily="34" charset="-128"/>
              </a:rPr>
            </a:br>
            <a:endParaRPr lang="en-GB" altLang="en-US" sz="3800" dirty="0">
              <a:solidFill>
                <a:schemeClr val="tx2"/>
              </a:solidFill>
              <a:latin typeface="Rdg Vesta" pitchFamily="2" charset="0"/>
              <a:ea typeface="ＭＳ Ｐゴシック" pitchFamily="34" charset="-128"/>
            </a:endParaRPr>
          </a:p>
        </p:txBody>
      </p:sp>
      <p:sp>
        <p:nvSpPr>
          <p:cNvPr id="5123" name="Rectangle 3"/>
          <p:cNvSpPr>
            <a:spLocks noGrp="1" noChangeArrowheads="1"/>
          </p:cNvSpPr>
          <p:nvPr>
            <p:ph type="subTitle" idx="1"/>
          </p:nvPr>
        </p:nvSpPr>
        <p:spPr>
          <a:xfrm>
            <a:off x="1371445" y="3885642"/>
            <a:ext cx="6401111" cy="2279661"/>
          </a:xfrm>
        </p:spPr>
        <p:txBody>
          <a:bodyPr/>
          <a:lstStyle/>
          <a:p>
            <a:pPr algn="ctr"/>
            <a:r>
              <a:rPr lang="en-GB" altLang="en-US" sz="2800" dirty="0">
                <a:solidFill>
                  <a:schemeClr val="accent5">
                    <a:lumMod val="50000"/>
                  </a:schemeClr>
                </a:solidFill>
              </a:rPr>
              <a:t>Suzanne Graham and Louise Courtney</a:t>
            </a:r>
          </a:p>
          <a:p>
            <a:pPr algn="ctr"/>
            <a:endParaRPr lang="en-GB" sz="2800" dirty="0"/>
          </a:p>
          <a:p>
            <a:pPr algn="ctr"/>
            <a:r>
              <a:rPr lang="en-GB" sz="2800" dirty="0" smtClean="0">
                <a:hlinkClick r:id="rId3"/>
              </a:rPr>
              <a:t>s.j.graham@reading.ac.uk</a:t>
            </a:r>
            <a:endParaRPr lang="en-GB" sz="2800" dirty="0" smtClean="0"/>
          </a:p>
          <a:p>
            <a:pPr algn="ctr"/>
            <a:r>
              <a:rPr lang="en-GB" sz="2800" dirty="0">
                <a:hlinkClick r:id="rId4"/>
              </a:rPr>
              <a:t>l</a:t>
            </a:r>
            <a:r>
              <a:rPr lang="en-GB" sz="2800" dirty="0" smtClean="0">
                <a:hlinkClick r:id="rId4"/>
              </a:rPr>
              <a:t>.m.courtney@reading.ac.uk</a:t>
            </a:r>
            <a:endParaRPr lang="en-GB" sz="2800" dirty="0" smtClean="0"/>
          </a:p>
          <a:p>
            <a:pPr algn="ctr"/>
            <a:r>
              <a:rPr lang="en-GB" sz="2800" dirty="0" smtClean="0"/>
              <a:t> </a:t>
            </a:r>
            <a:endParaRPr lang="en-GB" sz="2800" dirty="0"/>
          </a:p>
          <a:p>
            <a:pPr defTabSz="913523"/>
            <a:endParaRPr lang="en-GB" altLang="en-US" sz="2700" dirty="0">
              <a:ea typeface="ＭＳ Ｐゴシック" pitchFamily="34" charset="-128"/>
            </a:endParaRPr>
          </a:p>
        </p:txBody>
      </p:sp>
      <p:sp>
        <p:nvSpPr>
          <p:cNvPr id="5124" name="Rectangle 17"/>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r>
              <a:rPr lang="en-US" altLang="en-US" sz="1400">
                <a:solidFill>
                  <a:srgbClr val="FFFFFF"/>
                </a:solidFill>
                <a:latin typeface="Rdg Vesta" pitchFamily="2" charset="0"/>
              </a:rPr>
              <a:t>March 25</a:t>
            </a:r>
            <a:r>
              <a:rPr lang="en-US" altLang="en-US" sz="1400" baseline="30000">
                <a:solidFill>
                  <a:srgbClr val="FFFFFF"/>
                </a:solidFill>
                <a:latin typeface="Rdg Vesta" pitchFamily="2" charset="0"/>
              </a:rPr>
              <a:t>th</a:t>
            </a:r>
            <a:r>
              <a:rPr lang="en-US" altLang="en-US" sz="1400">
                <a:solidFill>
                  <a:srgbClr val="FFFFFF"/>
                </a:solidFill>
                <a:latin typeface="Rdg Vesta" pitchFamily="2" charset="0"/>
              </a:rPr>
              <a:t> 2014</a:t>
            </a:r>
          </a:p>
        </p:txBody>
      </p:sp>
      <p:pic>
        <p:nvPicPr>
          <p:cNvPr id="5125" name="Picture 4" descr="C:\Users\UoR IoE\Desktop\nuffiel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962" y="5779077"/>
            <a:ext cx="1653205" cy="59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01856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24800" y="1052736"/>
            <a:ext cx="8280000" cy="720080"/>
          </a:xfrm>
        </p:spPr>
        <p:txBody>
          <a:bodyPr/>
          <a:lstStyle/>
          <a:p>
            <a:pPr defTabSz="913523"/>
            <a:r>
              <a:rPr lang="en-GB" altLang="en-US" sz="3200" cap="none" dirty="0" smtClean="0">
                <a:ea typeface="ＭＳ Ｐゴシック" pitchFamily="34" charset="-128"/>
              </a:rPr>
              <a:t>Research methods – sentence repetition</a:t>
            </a:r>
          </a:p>
        </p:txBody>
      </p:sp>
      <p:sp>
        <p:nvSpPr>
          <p:cNvPr id="14339" name="Content Placeholder 2"/>
          <p:cNvSpPr>
            <a:spLocks noGrp="1"/>
          </p:cNvSpPr>
          <p:nvPr>
            <p:ph idx="1"/>
          </p:nvPr>
        </p:nvSpPr>
        <p:spPr>
          <a:xfrm>
            <a:off x="754996" y="1988840"/>
            <a:ext cx="8389005" cy="3954355"/>
          </a:xfrm>
        </p:spPr>
        <p:txBody>
          <a:bodyPr/>
          <a:lstStyle/>
          <a:p>
            <a:pPr marL="341993" indent="-341993" defTabSz="913523">
              <a:defRPr/>
            </a:pPr>
            <a:r>
              <a:rPr lang="en-GB" altLang="en-US" sz="2700" dirty="0">
                <a:ea typeface="ＭＳ Ｐゴシック" pitchFamily="34" charset="-128"/>
              </a:rPr>
              <a:t>Three grammatical features 8 items per feature :</a:t>
            </a:r>
          </a:p>
          <a:p>
            <a:pPr marL="341993" indent="-341993" defTabSz="913523">
              <a:buNone/>
              <a:defRPr/>
            </a:pPr>
            <a:r>
              <a:rPr lang="en-GB" altLang="en-US" sz="2700" dirty="0">
                <a:ea typeface="ＭＳ Ｐゴシック" pitchFamily="34" charset="-128"/>
              </a:rPr>
              <a:t> </a:t>
            </a:r>
          </a:p>
          <a:p>
            <a:pPr marL="742526" lvl="1" indent="-284995" defTabSz="913523">
              <a:buFont typeface="Arial" charset="0"/>
              <a:buChar char="–"/>
              <a:defRPr/>
            </a:pPr>
            <a:r>
              <a:rPr lang="en-GB" altLang="en-US" sz="2700" dirty="0">
                <a:ea typeface="ＭＳ Ｐゴシック" pitchFamily="34" charset="-128"/>
              </a:rPr>
              <a:t>article-noun agreement (gender) </a:t>
            </a:r>
          </a:p>
          <a:p>
            <a:pPr marL="742526" lvl="1" indent="-284995" defTabSz="913523">
              <a:buFont typeface="Arial" charset="0"/>
              <a:buChar char="–"/>
              <a:defRPr/>
            </a:pPr>
            <a:r>
              <a:rPr lang="en-GB" altLang="en-US" sz="2700" dirty="0">
                <a:ea typeface="ＭＳ Ｐゴシック" pitchFamily="34" charset="-128"/>
              </a:rPr>
              <a:t>adjective-noun agreement (gender)</a:t>
            </a:r>
          </a:p>
          <a:p>
            <a:pPr marL="742526" lvl="1" indent="-284995" defTabSz="913523">
              <a:buFont typeface="Arial" charset="0"/>
              <a:buChar char="–"/>
              <a:defRPr/>
            </a:pPr>
            <a:r>
              <a:rPr lang="en-GB" altLang="en-US" sz="2700" dirty="0">
                <a:ea typeface="ＭＳ Ｐゴシック" pitchFamily="34" charset="-128"/>
              </a:rPr>
              <a:t>simple present tense verbs </a:t>
            </a:r>
            <a:endParaRPr lang="en-GB" altLang="en-US" sz="2300" dirty="0">
              <a:ea typeface="ＭＳ Ｐゴシック" pitchFamily="34" charset="-128"/>
            </a:endParaRPr>
          </a:p>
          <a:p>
            <a:pPr marL="742526" lvl="1" indent="-284995" defTabSz="913523">
              <a:buFont typeface="Arial" charset="0"/>
              <a:buChar char="–"/>
              <a:defRPr/>
            </a:pPr>
            <a:r>
              <a:rPr lang="en-GB" altLang="en-US" sz="2300" dirty="0">
                <a:ea typeface="ＭＳ Ｐゴシック" pitchFamily="34" charset="-128"/>
              </a:rPr>
              <a:t>Nouns and verbs taken from commonly used PL schemes of work, cross-checked with schools’ Schemes of Work</a:t>
            </a:r>
          </a:p>
          <a:p>
            <a:pPr marL="0" indent="0" defTabSz="913523">
              <a:buNone/>
              <a:defRPr/>
            </a:pPr>
            <a:endParaRPr lang="en-GB" altLang="en-US" dirty="0" smtClean="0">
              <a:ea typeface="ＭＳ Ｐゴシック" pitchFamily="34" charset="-128"/>
            </a:endParaRPr>
          </a:p>
        </p:txBody>
      </p:sp>
      <p:sp>
        <p:nvSpPr>
          <p:cNvPr id="15364"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BB094CFE-9FF1-4D8B-A53A-F3A13F5D070D}" type="slidenum">
              <a:rPr lang="en-GB" altLang="en-US" sz="1700">
                <a:latin typeface="Rdg Vesta" pitchFamily="2" charset="0"/>
              </a:rPr>
              <a:pPr eaLnBrk="1" hangingPunct="1">
                <a:lnSpc>
                  <a:spcPct val="100000"/>
                </a:lnSpc>
                <a:spcBef>
                  <a:spcPct val="0"/>
                </a:spcBef>
                <a:buClrTx/>
                <a:buFontTx/>
                <a:buNone/>
              </a:pPr>
              <a:t>10</a:t>
            </a:fld>
            <a:endParaRPr lang="en-GB" altLang="en-US" sz="1700">
              <a:latin typeface="Rdg Vesta" pitchFamily="2" charset="0"/>
            </a:endParaRPr>
          </a:p>
        </p:txBody>
      </p:sp>
    </p:spTree>
    <p:extLst>
      <p:ext uri="{BB962C8B-B14F-4D97-AF65-F5344CB8AC3E}">
        <p14:creationId xmlns:p14="http://schemas.microsoft.com/office/powerpoint/2010/main" val="153473014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CA745872-8636-48A6-BC38-4557632265DC}" type="slidenum">
              <a:rPr lang="en-US" altLang="en-US" sz="1700">
                <a:latin typeface="Rdg Vesta" pitchFamily="2" charset="0"/>
              </a:rPr>
              <a:pPr eaLnBrk="1" hangingPunct="1">
                <a:lnSpc>
                  <a:spcPct val="100000"/>
                </a:lnSpc>
                <a:spcBef>
                  <a:spcPct val="0"/>
                </a:spcBef>
                <a:buClrTx/>
                <a:buFontTx/>
                <a:buNone/>
              </a:pPr>
              <a:t>11</a:t>
            </a:fld>
            <a:endParaRPr lang="en-US" altLang="en-US" sz="1700">
              <a:latin typeface="Rdg Vesta" pitchFamily="2" charset="0"/>
            </a:endParaRPr>
          </a:p>
        </p:txBody>
      </p:sp>
      <p:pic>
        <p:nvPicPr>
          <p:cNvPr id="16387" name="Picture 4" descr="http://thefrenchwench.files.wordpress.com/2010/09/french-fr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591" y="2446572"/>
            <a:ext cx="2929692" cy="195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green_apple_21-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3408" y="2446572"/>
            <a:ext cx="2538963" cy="216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8491479.wav">
            <a:hlinkClick r:id="" action="ppaction://media"/>
          </p:cNvPr>
          <p:cNvPicPr>
            <a:picLocks noChangeAspect="1"/>
          </p:cNvPicPr>
          <p:nvPr>
            <a:wavAudioFile r:embed="rId1" name="C849CD0D.wav"/>
          </p:nvPr>
        </p:nvPicPr>
        <p:blipFill>
          <a:blip r:embed="rId6">
            <a:extLst>
              <a:ext uri="{28A0092B-C50C-407E-A947-70E740481C1C}">
                <a14:useLocalDpi xmlns:a14="http://schemas.microsoft.com/office/drawing/2010/main" val="0"/>
              </a:ext>
            </a:extLst>
          </a:blip>
          <a:srcRect/>
          <a:stretch>
            <a:fillRect/>
          </a:stretch>
        </p:blipFill>
        <p:spPr bwMode="auto">
          <a:xfrm>
            <a:off x="4266889" y="3124318"/>
            <a:ext cx="610223" cy="6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874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500"/>
                                  </p:stCondLst>
                                  <p:childTnLst>
                                    <p:cmd type="call" cmd="playFrom(0.0)">
                                      <p:cBhvr>
                                        <p:cTn id="6" dur="386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2264" showWhenStopped="0">
                <p:cTn id="7" fill="remove"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24800" y="980728"/>
            <a:ext cx="8280000" cy="1082072"/>
          </a:xfrm>
        </p:spPr>
        <p:txBody>
          <a:bodyPr/>
          <a:lstStyle/>
          <a:p>
            <a:pPr defTabSz="913523"/>
            <a:r>
              <a:rPr lang="en-GB" altLang="en-US" sz="3200" cap="none" dirty="0" smtClean="0">
                <a:ea typeface="ＭＳ Ｐゴシック" pitchFamily="34" charset="-128"/>
              </a:rPr>
              <a:t>Research methods – oral production</a:t>
            </a:r>
            <a:br>
              <a:rPr lang="en-GB" altLang="en-US" sz="3200" cap="none" dirty="0" smtClean="0">
                <a:ea typeface="ＭＳ Ｐゴシック" pitchFamily="34" charset="-128"/>
              </a:rPr>
            </a:br>
            <a:r>
              <a:rPr lang="en-GB" altLang="en-US" dirty="0" smtClean="0">
                <a:ea typeface="ＭＳ Ｐゴシック" pitchFamily="34" charset="-128"/>
              </a:rPr>
              <a:t> (</a:t>
            </a:r>
            <a:r>
              <a:rPr lang="en-GB" altLang="en-US" sz="3200" cap="none" dirty="0" smtClean="0">
                <a:ea typeface="ＭＳ Ｐゴシック" pitchFamily="34" charset="-128"/>
              </a:rPr>
              <a:t>Photo description task, PT</a:t>
            </a:r>
            <a:r>
              <a:rPr lang="en-GB" altLang="en-US" dirty="0" smtClean="0">
                <a:ea typeface="ＭＳ Ｐゴシック" pitchFamily="34" charset="-128"/>
              </a:rPr>
              <a:t>)</a:t>
            </a:r>
          </a:p>
        </p:txBody>
      </p:sp>
      <p:sp>
        <p:nvSpPr>
          <p:cNvPr id="17411" name="Content Placeholder 2"/>
          <p:cNvSpPr>
            <a:spLocks noGrp="1"/>
          </p:cNvSpPr>
          <p:nvPr>
            <p:ph idx="1"/>
          </p:nvPr>
        </p:nvSpPr>
        <p:spPr>
          <a:xfrm>
            <a:off x="754996" y="2420888"/>
            <a:ext cx="8389005" cy="3522307"/>
          </a:xfrm>
        </p:spPr>
        <p:txBody>
          <a:bodyPr/>
          <a:lstStyle/>
          <a:p>
            <a:pPr marL="341993" indent="-341993" defTabSz="913523"/>
            <a:r>
              <a:rPr lang="en-GB" altLang="en-US" sz="2700" dirty="0">
                <a:ea typeface="ＭＳ Ｐゴシック" pitchFamily="34" charset="-128"/>
              </a:rPr>
              <a:t>Three grammatical features 6 items per feature :</a:t>
            </a:r>
          </a:p>
          <a:p>
            <a:pPr marL="341993" indent="-341993" defTabSz="913523">
              <a:buNone/>
            </a:pPr>
            <a:r>
              <a:rPr lang="en-GB" altLang="en-US" sz="2700" dirty="0">
                <a:ea typeface="ＭＳ Ｐゴシック" pitchFamily="34" charset="-128"/>
              </a:rPr>
              <a:t> </a:t>
            </a:r>
          </a:p>
          <a:p>
            <a:pPr marL="742526" lvl="1" indent="-284995" defTabSz="913523">
              <a:buFont typeface="Arial" charset="0"/>
              <a:buChar char="–"/>
            </a:pPr>
            <a:r>
              <a:rPr lang="en-GB" altLang="en-US" sz="2700" dirty="0">
                <a:ea typeface="ＭＳ Ｐゴシック" pitchFamily="34" charset="-128"/>
              </a:rPr>
              <a:t>article-noun agreement </a:t>
            </a:r>
          </a:p>
          <a:p>
            <a:pPr marL="742526" lvl="1" indent="-284995" defTabSz="913523">
              <a:buFont typeface="Arial" charset="0"/>
              <a:buChar char="–"/>
            </a:pPr>
            <a:r>
              <a:rPr lang="en-GB" altLang="en-US" sz="2700" dirty="0">
                <a:ea typeface="ＭＳ Ｐゴシック" pitchFamily="34" charset="-128"/>
              </a:rPr>
              <a:t>adjective-noun agreement </a:t>
            </a:r>
          </a:p>
          <a:p>
            <a:pPr marL="742526" lvl="1" indent="-284995" defTabSz="913523">
              <a:buFont typeface="Arial" charset="0"/>
              <a:buChar char="–"/>
            </a:pPr>
            <a:r>
              <a:rPr lang="en-GB" altLang="en-US" sz="2700" dirty="0">
                <a:ea typeface="ＭＳ Ｐゴシック" pitchFamily="34" charset="-128"/>
              </a:rPr>
              <a:t>simple present tense verbs </a:t>
            </a:r>
          </a:p>
          <a:p>
            <a:pPr marL="341993" indent="-341993" defTabSz="913523">
              <a:buNone/>
            </a:pPr>
            <a:endParaRPr lang="en-GB" altLang="en-US" dirty="0" smtClean="0">
              <a:ea typeface="ＭＳ Ｐゴシック" pitchFamily="34" charset="-128"/>
            </a:endParaRPr>
          </a:p>
        </p:txBody>
      </p:sp>
      <p:sp>
        <p:nvSpPr>
          <p:cNvPr id="17412"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B3F52400-5D8D-4689-961B-A2E4495CBEB2}" type="slidenum">
              <a:rPr lang="en-GB" altLang="en-US" sz="1700">
                <a:latin typeface="Rdg Vesta" pitchFamily="2" charset="0"/>
              </a:rPr>
              <a:pPr eaLnBrk="1" hangingPunct="1">
                <a:lnSpc>
                  <a:spcPct val="100000"/>
                </a:lnSpc>
                <a:spcBef>
                  <a:spcPct val="0"/>
                </a:spcBef>
                <a:buClrTx/>
                <a:buFontTx/>
                <a:buNone/>
              </a:pPr>
              <a:t>12</a:t>
            </a:fld>
            <a:endParaRPr lang="en-GB" altLang="en-US" sz="1700">
              <a:latin typeface="Rdg Vesta" pitchFamily="2" charset="0"/>
            </a:endParaRPr>
          </a:p>
        </p:txBody>
      </p:sp>
    </p:spTree>
    <p:extLst>
      <p:ext uri="{BB962C8B-B14F-4D97-AF65-F5344CB8AC3E}">
        <p14:creationId xmlns:p14="http://schemas.microsoft.com/office/powerpoint/2010/main" val="31978199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sz="3200" cap="none" dirty="0" smtClean="0">
                <a:ea typeface="ＭＳ Ｐゴシック" pitchFamily="34" charset="-128"/>
              </a:rPr>
              <a:t>Photo description – part A</a:t>
            </a:r>
          </a:p>
        </p:txBody>
      </p:sp>
      <p:sp>
        <p:nvSpPr>
          <p:cNvPr id="18435" name="Content Placeholder 2"/>
          <p:cNvSpPr>
            <a:spLocks noGrp="1"/>
          </p:cNvSpPr>
          <p:nvPr>
            <p:ph idx="1"/>
          </p:nvPr>
        </p:nvSpPr>
        <p:spPr/>
        <p:txBody>
          <a:bodyPr/>
          <a:lstStyle/>
          <a:p>
            <a:r>
              <a:rPr lang="en-GB" altLang="en-US" sz="3100">
                <a:ea typeface="ＭＳ Ｐゴシック" pitchFamily="34" charset="-128"/>
              </a:rPr>
              <a:t>Learners saw picture of a noun</a:t>
            </a:r>
          </a:p>
          <a:p>
            <a:r>
              <a:rPr lang="en-GB" altLang="en-US" sz="3100">
                <a:ea typeface="ＭＳ Ｐゴシック" pitchFamily="34" charset="-128"/>
              </a:rPr>
              <a:t> Were asked ‘Qu’est-ce que c’est?’ (What is it?)</a:t>
            </a:r>
          </a:p>
          <a:p>
            <a:r>
              <a:rPr lang="en-GB" altLang="en-US" sz="3100">
                <a:ea typeface="ＭＳ Ｐゴシック" pitchFamily="34" charset="-128"/>
              </a:rPr>
              <a:t>Asked to reply in a full sentence starting with ‘C’est…’, giving noun+ adjective</a:t>
            </a:r>
          </a:p>
          <a:p>
            <a:r>
              <a:rPr lang="en-GB" altLang="en-US" sz="3100">
                <a:ea typeface="ＭＳ Ｐゴシック" pitchFamily="34" charset="-128"/>
              </a:rPr>
              <a:t>Task fully explained in English to learners before they started and worked through a practice item</a:t>
            </a:r>
          </a:p>
        </p:txBody>
      </p:sp>
      <p:sp>
        <p:nvSpPr>
          <p:cNvPr id="18436"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2392C160-F802-4223-95F6-549BFECE27E6}" type="slidenum">
              <a:rPr lang="en-GB" altLang="en-US" sz="1700">
                <a:latin typeface="Rdg Vesta" pitchFamily="2" charset="0"/>
              </a:rPr>
              <a:pPr eaLnBrk="1" hangingPunct="1">
                <a:lnSpc>
                  <a:spcPct val="100000"/>
                </a:lnSpc>
                <a:spcBef>
                  <a:spcPct val="0"/>
                </a:spcBef>
                <a:buClrTx/>
                <a:buFontTx/>
                <a:buNone/>
              </a:pPr>
              <a:t>13</a:t>
            </a:fld>
            <a:endParaRPr lang="en-GB" altLang="en-US" sz="1700">
              <a:latin typeface="Rdg Vesta" pitchFamily="2" charset="0"/>
            </a:endParaRPr>
          </a:p>
        </p:txBody>
      </p:sp>
    </p:spTree>
    <p:extLst>
      <p:ext uri="{BB962C8B-B14F-4D97-AF65-F5344CB8AC3E}">
        <p14:creationId xmlns:p14="http://schemas.microsoft.com/office/powerpoint/2010/main" val="359252205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1705" y="1580394"/>
            <a:ext cx="4006921" cy="39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86343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sz="3200" cap="none" dirty="0" smtClean="0">
                <a:ea typeface="ＭＳ Ｐゴシック" pitchFamily="34" charset="-128"/>
              </a:rPr>
              <a:t>Photo description – part B</a:t>
            </a:r>
          </a:p>
        </p:txBody>
      </p:sp>
      <p:sp>
        <p:nvSpPr>
          <p:cNvPr id="20483" name="Content Placeholder 2"/>
          <p:cNvSpPr>
            <a:spLocks noGrp="1"/>
          </p:cNvSpPr>
          <p:nvPr>
            <p:ph idx="1"/>
          </p:nvPr>
        </p:nvSpPr>
        <p:spPr/>
        <p:txBody>
          <a:bodyPr/>
          <a:lstStyle/>
          <a:p>
            <a:r>
              <a:rPr lang="en-GB" altLang="en-US" sz="3100">
                <a:ea typeface="ＭＳ Ｐゴシック" pitchFamily="34" charset="-128"/>
              </a:rPr>
              <a:t>Learners saw picture of an ‘action’</a:t>
            </a:r>
          </a:p>
          <a:p>
            <a:r>
              <a:rPr lang="en-GB" altLang="en-US" sz="3100">
                <a:ea typeface="ＭＳ Ｐゴシック" pitchFamily="34" charset="-128"/>
              </a:rPr>
              <a:t> Were asked ‘Qu’est-ce qu’il fait?’ (What’s he doing?)</a:t>
            </a:r>
          </a:p>
          <a:p>
            <a:r>
              <a:rPr lang="en-GB" altLang="en-US" sz="3100">
                <a:ea typeface="ＭＳ Ｐゴシック" pitchFamily="34" charset="-128"/>
              </a:rPr>
              <a:t>Asked to reply in a full sentence starting with ‘Il…’  </a:t>
            </a:r>
          </a:p>
          <a:p>
            <a:r>
              <a:rPr lang="en-GB" altLang="en-US" sz="3100">
                <a:ea typeface="ＭＳ Ｐゴシック" pitchFamily="34" charset="-128"/>
              </a:rPr>
              <a:t>Task fully explained in English to learners before they started</a:t>
            </a:r>
          </a:p>
        </p:txBody>
      </p:sp>
      <p:sp>
        <p:nvSpPr>
          <p:cNvPr id="20484"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66765E74-416B-4F22-994E-336184F5C915}" type="slidenum">
              <a:rPr lang="en-GB" altLang="en-US" sz="1700">
                <a:latin typeface="Rdg Vesta" pitchFamily="2" charset="0"/>
              </a:rPr>
              <a:pPr eaLnBrk="1" hangingPunct="1">
                <a:lnSpc>
                  <a:spcPct val="100000"/>
                </a:lnSpc>
                <a:spcBef>
                  <a:spcPct val="0"/>
                </a:spcBef>
                <a:buClrTx/>
                <a:buFontTx/>
                <a:buNone/>
              </a:pPr>
              <a:t>15</a:t>
            </a:fld>
            <a:endParaRPr lang="en-GB" altLang="en-US" sz="1700">
              <a:latin typeface="Rdg Vesta" pitchFamily="2" charset="0"/>
            </a:endParaRPr>
          </a:p>
        </p:txBody>
      </p:sp>
    </p:spTree>
    <p:extLst>
      <p:ext uri="{BB962C8B-B14F-4D97-AF65-F5344CB8AC3E}">
        <p14:creationId xmlns:p14="http://schemas.microsoft.com/office/powerpoint/2010/main" val="87713760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5" descr="IMG_1559.JPG"/>
          <p:cNvPicPr>
            <a:picLocks noGrp="1" noChangeAspect="1"/>
          </p:cNvPicPr>
          <p:nvPr>
            <p:ph idx="1"/>
          </p:nvPr>
        </p:nvPicPr>
        <p:blipFill>
          <a:blip r:embed="rId3" cstate="print">
            <a:extLst>
              <a:ext uri="{28A0092B-C50C-407E-A947-70E740481C1C}">
                <a14:useLocalDpi xmlns:a14="http://schemas.microsoft.com/office/drawing/2010/main" val="0"/>
              </a:ext>
            </a:extLst>
          </a:blip>
          <a:srcRect t="1068" b="1068"/>
          <a:stretch>
            <a:fillRect/>
          </a:stretch>
        </p:blipFill>
        <p:spPr>
          <a:xfrm>
            <a:off x="737872" y="1165542"/>
            <a:ext cx="7668257" cy="4526917"/>
          </a:xfrm>
        </p:spPr>
      </p:pic>
    </p:spTree>
    <p:extLst>
      <p:ext uri="{BB962C8B-B14F-4D97-AF65-F5344CB8AC3E}">
        <p14:creationId xmlns:p14="http://schemas.microsoft.com/office/powerpoint/2010/main" val="66941773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cap="none" dirty="0" smtClean="0">
                <a:ea typeface="ＭＳ Ｐゴシック" pitchFamily="34" charset="-128"/>
              </a:rPr>
              <a:t>Gender sorting task</a:t>
            </a:r>
          </a:p>
        </p:txBody>
      </p:sp>
      <p:sp>
        <p:nvSpPr>
          <p:cNvPr id="22531" name="Content Placeholder 2"/>
          <p:cNvSpPr>
            <a:spLocks noGrp="1"/>
          </p:cNvSpPr>
          <p:nvPr>
            <p:ph idx="1"/>
          </p:nvPr>
        </p:nvSpPr>
        <p:spPr/>
        <p:txBody>
          <a:bodyPr/>
          <a:lstStyle/>
          <a:p>
            <a:r>
              <a:rPr lang="en-GB" altLang="en-US" sz="2700" dirty="0">
                <a:ea typeface="ＭＳ Ｐゴシック" pitchFamily="34" charset="-128"/>
              </a:rPr>
              <a:t>Administered right at the start to check if learners knew the gender of the nouns we were targeting</a:t>
            </a:r>
          </a:p>
          <a:p>
            <a:r>
              <a:rPr lang="en-GB" altLang="en-US" sz="2700" dirty="0">
                <a:ea typeface="ＭＳ Ｐゴシック" pitchFamily="34" charset="-128"/>
              </a:rPr>
              <a:t>Shown cards with pictures of target nouns, e.g. ‘crayon’</a:t>
            </a:r>
          </a:p>
          <a:p>
            <a:r>
              <a:rPr lang="en-GB" altLang="en-US" sz="2700" dirty="0">
                <a:ea typeface="ＭＳ Ｐゴシック" pitchFamily="34" charset="-128"/>
              </a:rPr>
              <a:t>Researcher said the noun in French, but without the article</a:t>
            </a:r>
          </a:p>
          <a:p>
            <a:r>
              <a:rPr lang="en-GB" altLang="en-US" sz="2700" dirty="0">
                <a:ea typeface="ＭＳ Ｐゴシック" pitchFamily="34" charset="-128"/>
              </a:rPr>
              <a:t>Learners had to place each card in a basket marked either ‘La/</a:t>
            </a:r>
            <a:r>
              <a:rPr lang="en-GB" altLang="en-US" sz="2700" dirty="0" err="1">
                <a:ea typeface="ＭＳ Ｐゴシック" pitchFamily="34" charset="-128"/>
              </a:rPr>
              <a:t>Une</a:t>
            </a:r>
            <a:r>
              <a:rPr lang="en-GB" altLang="en-US" sz="2700" dirty="0">
                <a:ea typeface="ＭＳ Ｐゴシック" pitchFamily="34" charset="-128"/>
              </a:rPr>
              <a:t>’  or ‘Le/Un’</a:t>
            </a:r>
          </a:p>
        </p:txBody>
      </p:sp>
      <p:sp>
        <p:nvSpPr>
          <p:cNvPr id="22532"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5FABA35D-74BC-48BA-9D1C-335B08AE6F79}" type="slidenum">
              <a:rPr lang="en-GB" altLang="en-US" sz="1700">
                <a:latin typeface="Rdg Vesta" pitchFamily="2" charset="0"/>
              </a:rPr>
              <a:pPr eaLnBrk="1" hangingPunct="1">
                <a:lnSpc>
                  <a:spcPct val="100000"/>
                </a:lnSpc>
                <a:spcBef>
                  <a:spcPct val="0"/>
                </a:spcBef>
                <a:buClrTx/>
                <a:buFontTx/>
                <a:buNone/>
              </a:pPr>
              <a:t>17</a:t>
            </a:fld>
            <a:endParaRPr lang="en-GB" altLang="en-US" sz="1700">
              <a:latin typeface="Rdg Vesta" pitchFamily="2" charset="0"/>
            </a:endParaRPr>
          </a:p>
        </p:txBody>
      </p:sp>
    </p:spTree>
    <p:extLst>
      <p:ext uri="{BB962C8B-B14F-4D97-AF65-F5344CB8AC3E}">
        <p14:creationId xmlns:p14="http://schemas.microsoft.com/office/powerpoint/2010/main" val="245073940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altLang="en-US" cap="none" dirty="0" smtClean="0">
                <a:ea typeface="ＭＳ Ｐゴシック" pitchFamily="34" charset="-128"/>
              </a:rPr>
              <a:t>Motivation/self-efficacy</a:t>
            </a:r>
          </a:p>
        </p:txBody>
      </p:sp>
      <p:sp>
        <p:nvSpPr>
          <p:cNvPr id="16387" name="Content Placeholder 2"/>
          <p:cNvSpPr>
            <a:spLocks noGrp="1"/>
          </p:cNvSpPr>
          <p:nvPr>
            <p:ph idx="1"/>
          </p:nvPr>
        </p:nvSpPr>
        <p:spPr/>
        <p:txBody>
          <a:bodyPr/>
          <a:lstStyle/>
          <a:p>
            <a:pPr marL="341993" indent="-341993" defTabSz="913523">
              <a:lnSpc>
                <a:spcPct val="90000"/>
              </a:lnSpc>
              <a:defRPr/>
            </a:pPr>
            <a:r>
              <a:rPr lang="en-GB" altLang="en-US" sz="2500" dirty="0">
                <a:ea typeface="ＭＳ Ｐゴシック" pitchFamily="34" charset="-128"/>
              </a:rPr>
              <a:t>Self-efficacy – learners’ beliefs in their ability to complete a task successfully</a:t>
            </a:r>
          </a:p>
          <a:p>
            <a:pPr marL="341993" indent="-341993" defTabSz="913523">
              <a:lnSpc>
                <a:spcPct val="90000"/>
              </a:lnSpc>
              <a:defRPr/>
            </a:pPr>
            <a:r>
              <a:rPr lang="en-GB" altLang="en-US" sz="2500" dirty="0">
                <a:ea typeface="ＭＳ Ｐゴシック" pitchFamily="34" charset="-128"/>
              </a:rPr>
              <a:t>Questionnaire including self-efficacy items for present and future French </a:t>
            </a:r>
            <a:r>
              <a:rPr lang="en-GB" altLang="en-US" sz="2500" dirty="0" smtClean="0">
                <a:ea typeface="ＭＳ Ｐゴシック" pitchFamily="34" charset="-128"/>
              </a:rPr>
              <a:t>learning e.g</a:t>
            </a:r>
            <a:r>
              <a:rPr lang="en-GB" altLang="en-US" sz="2500" dirty="0">
                <a:ea typeface="ＭＳ Ｐゴシック" pitchFamily="34" charset="-128"/>
              </a:rPr>
              <a:t>.</a:t>
            </a:r>
          </a:p>
          <a:p>
            <a:pPr defTabSz="913523">
              <a:lnSpc>
                <a:spcPct val="90000"/>
              </a:lnSpc>
              <a:buFont typeface="Wingdings" panose="05000000000000000000" pitchFamily="2" charset="2"/>
              <a:buChar char="Ø"/>
              <a:defRPr/>
            </a:pPr>
            <a:r>
              <a:rPr lang="en-GB" altLang="en-US" sz="2500" b="1" dirty="0">
                <a:ea typeface="ＭＳ Ｐゴシック" pitchFamily="34" charset="-128"/>
              </a:rPr>
              <a:t>How well do you think you will be able to do the following things by the end of Year 7 – e.g. </a:t>
            </a:r>
            <a:r>
              <a:rPr lang="en-GB" altLang="en-US" sz="2500" dirty="0">
                <a:ea typeface="ＭＳ Ｐゴシック" pitchFamily="34" charset="-128"/>
              </a:rPr>
              <a:t>Read a short letter from a French boy or girl and understand what it is </a:t>
            </a:r>
            <a:r>
              <a:rPr lang="en-GB" altLang="en-US" sz="2500" dirty="0" smtClean="0">
                <a:ea typeface="ＭＳ Ｐゴシック" pitchFamily="34" charset="-128"/>
              </a:rPr>
              <a:t>about; have a conversation with a real French person</a:t>
            </a:r>
            <a:endParaRPr lang="en-GB" altLang="en-US" sz="2500" dirty="0">
              <a:ea typeface="ＭＳ Ｐゴシック" pitchFamily="34" charset="-128"/>
            </a:endParaRPr>
          </a:p>
          <a:p>
            <a:pPr marL="341993" indent="-341993" defTabSz="913523">
              <a:lnSpc>
                <a:spcPct val="90000"/>
              </a:lnSpc>
              <a:defRPr/>
            </a:pPr>
            <a:r>
              <a:rPr lang="en-GB" altLang="en-US" sz="2500" dirty="0">
                <a:ea typeface="ＭＳ Ｐゴシック" pitchFamily="34" charset="-128"/>
              </a:rPr>
              <a:t> Attitudes to learning French – enjoyment, importance,  travel, </a:t>
            </a:r>
            <a:r>
              <a:rPr lang="en-GB" altLang="en-US" sz="2500" dirty="0" smtClean="0">
                <a:ea typeface="ＭＳ Ｐゴシック" pitchFamily="34" charset="-128"/>
              </a:rPr>
              <a:t>jobs, looking forward to future learning</a:t>
            </a:r>
            <a:endParaRPr lang="en-GB" altLang="en-US" sz="2500" dirty="0">
              <a:ea typeface="ＭＳ Ｐゴシック" pitchFamily="34" charset="-128"/>
            </a:endParaRPr>
          </a:p>
        </p:txBody>
      </p:sp>
      <p:sp>
        <p:nvSpPr>
          <p:cNvPr id="23556"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20DD9E29-D004-469D-9129-7E0E46B65663}" type="slidenum">
              <a:rPr lang="en-GB" altLang="en-US" sz="1700">
                <a:latin typeface="Rdg Vesta" pitchFamily="2" charset="0"/>
              </a:rPr>
              <a:pPr eaLnBrk="1" hangingPunct="1">
                <a:lnSpc>
                  <a:spcPct val="100000"/>
                </a:lnSpc>
                <a:spcBef>
                  <a:spcPct val="0"/>
                </a:spcBef>
                <a:buClrTx/>
                <a:buFontTx/>
                <a:buNone/>
              </a:pPr>
              <a:t>18</a:t>
            </a:fld>
            <a:endParaRPr lang="en-GB" altLang="en-US" sz="1700">
              <a:latin typeface="Rdg Vesta" pitchFamily="2" charset="0"/>
            </a:endParaRPr>
          </a:p>
        </p:txBody>
      </p:sp>
    </p:spTree>
    <p:extLst>
      <p:ext uri="{BB962C8B-B14F-4D97-AF65-F5344CB8AC3E}">
        <p14:creationId xmlns:p14="http://schemas.microsoft.com/office/powerpoint/2010/main" val="134684338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altLang="en-US" cap="none" dirty="0" smtClean="0">
                <a:ea typeface="ＭＳ Ｐゴシック" pitchFamily="34" charset="-128"/>
              </a:rPr>
              <a:t>Other important data</a:t>
            </a:r>
          </a:p>
        </p:txBody>
      </p:sp>
      <p:sp>
        <p:nvSpPr>
          <p:cNvPr id="24579" name="Content Placeholder 2"/>
          <p:cNvSpPr>
            <a:spLocks noGrp="1"/>
          </p:cNvSpPr>
          <p:nvPr>
            <p:ph idx="1"/>
          </p:nvPr>
        </p:nvSpPr>
        <p:spPr/>
        <p:txBody>
          <a:bodyPr/>
          <a:lstStyle/>
          <a:p>
            <a:pPr eaLnBrk="1" hangingPunct="1"/>
            <a:r>
              <a:rPr lang="en-GB" altLang="en-US" sz="3100">
                <a:ea typeface="ＭＳ Ｐゴシック" pitchFamily="34" charset="-128"/>
              </a:rPr>
              <a:t>English literacy (reading and writing) scores</a:t>
            </a:r>
          </a:p>
          <a:p>
            <a:pPr eaLnBrk="1" hangingPunct="1"/>
            <a:r>
              <a:rPr lang="en-GB" altLang="en-US" sz="3100">
                <a:ea typeface="ＭＳ Ｐゴシック" pitchFamily="34" charset="-128"/>
              </a:rPr>
              <a:t>Teacher confidence and training (questionnaire)</a:t>
            </a:r>
          </a:p>
          <a:p>
            <a:pPr eaLnBrk="1" hangingPunct="1"/>
            <a:r>
              <a:rPr lang="en-GB" altLang="en-US" sz="3100">
                <a:ea typeface="ＭＳ Ｐゴシック" pitchFamily="34" charset="-128"/>
              </a:rPr>
              <a:t>Teaching time for French</a:t>
            </a:r>
          </a:p>
          <a:p>
            <a:pPr eaLnBrk="1" hangingPunct="1"/>
            <a:r>
              <a:rPr lang="en-GB" altLang="en-US" sz="3100">
                <a:ea typeface="ＭＳ Ｐゴシック" pitchFamily="34" charset="-128"/>
              </a:rPr>
              <a:t>Parent/carer questionnaire: pupil language background, contact with French, level of parental education</a:t>
            </a:r>
          </a:p>
          <a:p>
            <a:pPr eaLnBrk="1" hangingPunct="1"/>
            <a:endParaRPr lang="en-GB" altLang="en-US" smtClean="0">
              <a:ea typeface="ＭＳ Ｐゴシック" pitchFamily="34" charset="-128"/>
            </a:endParaRPr>
          </a:p>
        </p:txBody>
      </p:sp>
      <p:sp>
        <p:nvSpPr>
          <p:cNvPr id="24580"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A7159C6F-ED0C-49B1-A41C-915D9BA98BBA}" type="slidenum">
              <a:rPr lang="en-GB" altLang="en-US" sz="1700">
                <a:latin typeface="Rdg Vesta" pitchFamily="2" charset="0"/>
              </a:rPr>
              <a:pPr eaLnBrk="1" hangingPunct="1">
                <a:lnSpc>
                  <a:spcPct val="100000"/>
                </a:lnSpc>
                <a:spcBef>
                  <a:spcPct val="0"/>
                </a:spcBef>
                <a:buClrTx/>
                <a:buFontTx/>
                <a:buNone/>
              </a:pPr>
              <a:t>19</a:t>
            </a:fld>
            <a:endParaRPr lang="en-GB" altLang="en-US" sz="1700">
              <a:latin typeface="Rdg Vesta" pitchFamily="2" charset="0"/>
            </a:endParaRPr>
          </a:p>
        </p:txBody>
      </p:sp>
    </p:spTree>
    <p:extLst>
      <p:ext uri="{BB962C8B-B14F-4D97-AF65-F5344CB8AC3E}">
        <p14:creationId xmlns:p14="http://schemas.microsoft.com/office/powerpoint/2010/main" val="1247515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54995" y="275050"/>
            <a:ext cx="6194071" cy="809952"/>
          </a:xfrm>
        </p:spPr>
        <p:txBody>
          <a:bodyPr/>
          <a:lstStyle/>
          <a:p>
            <a:pPr eaLnBrk="1" hangingPunct="1"/>
            <a:r>
              <a:rPr lang="en-GB" altLang="en-US" sz="3100" cap="none" dirty="0" smtClean="0">
                <a:ea typeface="ＭＳ Ｐゴシック" pitchFamily="34" charset="-128"/>
              </a:rPr>
              <a:t>Primary ML</a:t>
            </a:r>
            <a:endParaRPr lang="en-GB" altLang="en-US" sz="3100" cap="none" dirty="0">
              <a:ea typeface="ＭＳ Ｐゴシック" pitchFamily="34" charset="-128"/>
            </a:endParaRPr>
          </a:p>
        </p:txBody>
      </p:sp>
      <p:sp>
        <p:nvSpPr>
          <p:cNvPr id="7171" name="Content Placeholder 2"/>
          <p:cNvSpPr>
            <a:spLocks noGrp="1"/>
          </p:cNvSpPr>
          <p:nvPr>
            <p:ph idx="1"/>
          </p:nvPr>
        </p:nvSpPr>
        <p:spPr>
          <a:xfrm>
            <a:off x="688058" y="1154904"/>
            <a:ext cx="7998276" cy="5583047"/>
          </a:xfrm>
        </p:spPr>
        <p:txBody>
          <a:bodyPr/>
          <a:lstStyle/>
          <a:p>
            <a:pPr eaLnBrk="1" hangingPunct="1"/>
            <a:r>
              <a:rPr lang="en-GB" altLang="en-US" sz="2700" dirty="0" smtClean="0">
                <a:ea typeface="ＭＳ Ｐゴシック" pitchFamily="34" charset="-128"/>
              </a:rPr>
              <a:t>Little research into the outcomes of PML in England</a:t>
            </a:r>
          </a:p>
          <a:p>
            <a:pPr eaLnBrk="1" hangingPunct="1"/>
            <a:r>
              <a:rPr lang="en-GB" altLang="en-US" sz="2700" dirty="0" smtClean="0">
                <a:ea typeface="ＭＳ Ｐゴシック" pitchFamily="34" charset="-128"/>
              </a:rPr>
              <a:t>‘</a:t>
            </a:r>
            <a:r>
              <a:rPr lang="en-GB" altLang="en-US" sz="2700" dirty="0">
                <a:ea typeface="ＭＳ Ｐゴシック" pitchFamily="34" charset="-128"/>
              </a:rPr>
              <a:t>Younger = better’ argument not really supported for instructed contexts (</a:t>
            </a:r>
            <a:r>
              <a:rPr lang="en-GB" altLang="en-US" sz="2700" dirty="0" err="1">
                <a:ea typeface="ＭＳ Ｐゴシック" pitchFamily="34" charset="-128"/>
              </a:rPr>
              <a:t>Muňoz</a:t>
            </a:r>
            <a:r>
              <a:rPr lang="en-GB" altLang="en-US" sz="2700" dirty="0">
                <a:ea typeface="ＭＳ Ｐゴシック" pitchFamily="34" charset="-128"/>
              </a:rPr>
              <a:t> (2008) – evidence equivocal</a:t>
            </a:r>
          </a:p>
          <a:p>
            <a:pPr eaLnBrk="1" hangingPunct="1"/>
            <a:r>
              <a:rPr lang="en-GB" altLang="en-US" sz="2700" dirty="0">
                <a:ea typeface="ＭＳ Ｐゴシック" pitchFamily="34" charset="-128"/>
              </a:rPr>
              <a:t>However, nature of teaching received seems to be an important influencing factor (Johnstone, 2002)</a:t>
            </a:r>
          </a:p>
          <a:p>
            <a:pPr eaLnBrk="1" hangingPunct="1"/>
            <a:r>
              <a:rPr lang="en-GB" altLang="en-US" sz="2700" dirty="0">
                <a:ea typeface="ＭＳ Ｐゴシック" pitchFamily="34" charset="-128"/>
              </a:rPr>
              <a:t>‘Oracy’ and ‘literacy’  equally weighted in Key Stage 2 Framework, but in practice oracy predominates and reading/writing skills less well-developed (Cable et al, 2010; Ofsted, 2011); low use of verbs and high use of formulaic phrases</a:t>
            </a:r>
            <a:endParaRPr lang="en-GB" altLang="en-US" sz="2700" b="1" dirty="0">
              <a:ea typeface="ＭＳ Ｐゴシック" pitchFamily="34" charset="-128"/>
            </a:endParaRPr>
          </a:p>
        </p:txBody>
      </p:sp>
      <p:sp>
        <p:nvSpPr>
          <p:cNvPr id="7172"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09595628-811B-408A-BC20-AF6DFCA537F3}" type="slidenum">
              <a:rPr lang="en-GB" altLang="en-US" sz="1700">
                <a:latin typeface="Rdg Vesta" pitchFamily="2" charset="0"/>
              </a:rPr>
              <a:pPr eaLnBrk="1" hangingPunct="1">
                <a:lnSpc>
                  <a:spcPct val="100000"/>
                </a:lnSpc>
                <a:spcBef>
                  <a:spcPct val="0"/>
                </a:spcBef>
                <a:buClrTx/>
                <a:buFontTx/>
                <a:buNone/>
              </a:pPr>
              <a:t>2</a:t>
            </a:fld>
            <a:endParaRPr lang="en-GB" altLang="en-US" sz="1700">
              <a:latin typeface="Rdg Vesta" pitchFamily="2" charset="0"/>
            </a:endParaRPr>
          </a:p>
        </p:txBody>
      </p:sp>
    </p:spTree>
    <p:extLst>
      <p:ext uri="{BB962C8B-B14F-4D97-AF65-F5344CB8AC3E}">
        <p14:creationId xmlns:p14="http://schemas.microsoft.com/office/powerpoint/2010/main" val="103226751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altLang="en-US" cap="none" dirty="0" smtClean="0">
                <a:ea typeface="ＭＳ Ｐゴシック" pitchFamily="34" charset="-128"/>
              </a:rPr>
              <a:t>School groupings</a:t>
            </a:r>
          </a:p>
        </p:txBody>
      </p:sp>
      <p:sp>
        <p:nvSpPr>
          <p:cNvPr id="25603" name="Content Placeholder 2"/>
          <p:cNvSpPr>
            <a:spLocks noGrp="1"/>
          </p:cNvSpPr>
          <p:nvPr>
            <p:ph idx="1"/>
          </p:nvPr>
        </p:nvSpPr>
        <p:spPr/>
        <p:txBody>
          <a:bodyPr/>
          <a:lstStyle/>
          <a:p>
            <a:pPr marL="341993" indent="-341993" defTabSz="913523"/>
            <a:r>
              <a:rPr lang="en-GB" altLang="en-US" sz="2400" dirty="0" smtClean="0">
                <a:ea typeface="ＭＳ Ｐゴシック" pitchFamily="34" charset="-128"/>
              </a:rPr>
              <a:t>Groupings of schools: more difficult than initially anticipated</a:t>
            </a:r>
          </a:p>
          <a:p>
            <a:pPr marL="341993" indent="-341993" defTabSz="913523"/>
            <a:r>
              <a:rPr lang="en-GB" altLang="en-US" sz="2400" dirty="0" smtClean="0">
                <a:ea typeface="ＭＳ Ｐゴシック" pitchFamily="34" charset="-128"/>
              </a:rPr>
              <a:t>Questionnaires (Yr5), lesson observations in Years  6</a:t>
            </a:r>
          </a:p>
          <a:p>
            <a:pPr marL="341993" indent="-341993" defTabSz="913523"/>
            <a:r>
              <a:rPr lang="en-GB" altLang="en-US" sz="2400" dirty="0" smtClean="0">
                <a:ea typeface="ＭＳ Ｐゴシック" pitchFamily="34" charset="-128"/>
              </a:rPr>
              <a:t>Schools allocated a literacy score  from 1-5, based on all these sources  (1= very oracy; 5= very literacy)</a:t>
            </a:r>
          </a:p>
          <a:p>
            <a:pPr marL="341993" indent="-341993" defTabSz="913523"/>
            <a:r>
              <a:rPr lang="en-GB" altLang="en-US" sz="2400" dirty="0" smtClean="0">
                <a:ea typeface="ＭＳ Ｐゴシック" pitchFamily="34" charset="-128"/>
              </a:rPr>
              <a:t>Score for observation allocated on the basis of KS2 Framework Objectives addressed – gave us two groups</a:t>
            </a:r>
          </a:p>
          <a:p>
            <a:pPr marL="341993" indent="-341993" defTabSz="913523"/>
            <a:r>
              <a:rPr lang="en-GB" altLang="en-US" sz="2400" dirty="0" smtClean="0">
                <a:ea typeface="ＭＳ Ｐゴシック" pitchFamily="34" charset="-128"/>
              </a:rPr>
              <a:t>Division less clear-cut than we had hoped</a:t>
            </a:r>
          </a:p>
          <a:p>
            <a:pPr marL="341993" indent="-341993" defTabSz="913523"/>
            <a:r>
              <a:rPr lang="en-GB" altLang="en-US" sz="2400" dirty="0" smtClean="0">
                <a:ea typeface="ＭＳ Ｐゴシック" pitchFamily="34" charset="-128"/>
              </a:rPr>
              <a:t>Higher level literacy activities not much in evidence</a:t>
            </a:r>
          </a:p>
        </p:txBody>
      </p:sp>
      <p:sp>
        <p:nvSpPr>
          <p:cNvPr id="25604"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06B18884-3E14-4D91-BB4A-F63793951304}" type="slidenum">
              <a:rPr lang="en-GB" altLang="en-US" sz="1700">
                <a:latin typeface="Rdg Vesta" pitchFamily="2" charset="0"/>
              </a:rPr>
              <a:pPr eaLnBrk="1" hangingPunct="1">
                <a:lnSpc>
                  <a:spcPct val="100000"/>
                </a:lnSpc>
                <a:spcBef>
                  <a:spcPct val="0"/>
                </a:spcBef>
                <a:buClrTx/>
                <a:buFontTx/>
                <a:buNone/>
              </a:pPr>
              <a:t>20</a:t>
            </a:fld>
            <a:endParaRPr lang="en-GB" altLang="en-US" sz="1700">
              <a:latin typeface="Rdg Vesta" pitchFamily="2" charset="0"/>
            </a:endParaRPr>
          </a:p>
        </p:txBody>
      </p:sp>
    </p:spTree>
    <p:extLst>
      <p:ext uri="{BB962C8B-B14F-4D97-AF65-F5344CB8AC3E}">
        <p14:creationId xmlns:p14="http://schemas.microsoft.com/office/powerpoint/2010/main" val="428491152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altLang="en-US" cap="none" dirty="0" smtClean="0">
                <a:ea typeface="ＭＳ Ｐゴシック" pitchFamily="34" charset="-128"/>
              </a:rPr>
              <a:t>Results</a:t>
            </a:r>
          </a:p>
        </p:txBody>
      </p:sp>
      <p:sp>
        <p:nvSpPr>
          <p:cNvPr id="27651" name="Content Placeholder 2"/>
          <p:cNvSpPr>
            <a:spLocks noGrp="1"/>
          </p:cNvSpPr>
          <p:nvPr>
            <p:ph idx="1"/>
          </p:nvPr>
        </p:nvSpPr>
        <p:spPr/>
        <p:txBody>
          <a:bodyPr/>
          <a:lstStyle/>
          <a:p>
            <a:pPr eaLnBrk="1" hangingPunct="1"/>
            <a:r>
              <a:rPr lang="en-GB" altLang="en-US" sz="2700">
                <a:ea typeface="ＭＳ Ｐゴシック" pitchFamily="34" charset="-128"/>
              </a:rPr>
              <a:t>Small but statistically significant improvement across the time points for gender, SR and PT (grammar and vocabulary)</a:t>
            </a:r>
          </a:p>
          <a:p>
            <a:pPr eaLnBrk="1" hangingPunct="1"/>
            <a:r>
              <a:rPr lang="en-GB" altLang="en-US" sz="2700">
                <a:ea typeface="ＭＳ Ｐゴシック" pitchFamily="34" charset="-128"/>
              </a:rPr>
              <a:t>Statistical significance indicated by *  in following slides</a:t>
            </a:r>
          </a:p>
        </p:txBody>
      </p:sp>
      <p:sp>
        <p:nvSpPr>
          <p:cNvPr id="27652"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9FE31BD0-1065-438C-AFF6-4E41B9B4958C}" type="slidenum">
              <a:rPr lang="en-GB" altLang="en-US" sz="1700">
                <a:latin typeface="Rdg Vesta" pitchFamily="2" charset="0"/>
              </a:rPr>
              <a:pPr eaLnBrk="1" hangingPunct="1">
                <a:lnSpc>
                  <a:spcPct val="100000"/>
                </a:lnSpc>
                <a:spcBef>
                  <a:spcPct val="0"/>
                </a:spcBef>
                <a:buClrTx/>
                <a:buFontTx/>
                <a:buNone/>
              </a:pPr>
              <a:t>21</a:t>
            </a:fld>
            <a:endParaRPr lang="en-GB" altLang="en-US" sz="1700">
              <a:latin typeface="Rdg Vesta" pitchFamily="2" charset="0"/>
            </a:endParaRPr>
          </a:p>
        </p:txBody>
      </p:sp>
    </p:spTree>
    <p:extLst>
      <p:ext uri="{BB962C8B-B14F-4D97-AF65-F5344CB8AC3E}">
        <p14:creationId xmlns:p14="http://schemas.microsoft.com/office/powerpoint/2010/main" val="209416299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altLang="en-US" cap="none" dirty="0" smtClean="0">
                <a:ea typeface="ＭＳ Ｐゴシック" pitchFamily="34" charset="-128"/>
              </a:rPr>
              <a:t>Results by task – years 5-7</a:t>
            </a:r>
          </a:p>
        </p:txBody>
      </p:sp>
      <p:graphicFrame>
        <p:nvGraphicFramePr>
          <p:cNvPr id="28675" name="Content Placeholder 5"/>
          <p:cNvGraphicFramePr>
            <a:graphicFrameLocks noGrp="1"/>
          </p:cNvGraphicFramePr>
          <p:nvPr>
            <p:ph idx="1"/>
            <p:extLst>
              <p:ext uri="{D42A27DB-BD31-4B8C-83A1-F6EECF244321}">
                <p14:modId xmlns:p14="http://schemas.microsoft.com/office/powerpoint/2010/main" val="1284642742"/>
              </p:ext>
            </p:extLst>
          </p:nvPr>
        </p:nvGraphicFramePr>
        <p:xfrm>
          <a:off x="557295" y="2204863"/>
          <a:ext cx="8029410" cy="3878135"/>
        </p:xfrm>
        <a:graphic>
          <a:graphicData uri="http://schemas.openxmlformats.org/presentationml/2006/ole">
            <mc:AlternateContent xmlns:mc="http://schemas.openxmlformats.org/markup-compatibility/2006">
              <mc:Choice xmlns:v="urn:schemas-microsoft-com:vml" Requires="v">
                <p:oleObj spid="_x0000_s1035" r:id="rId5" imgW="8187638" imgH="4639458" progId="Excel.Chart.8">
                  <p:embed/>
                </p:oleObj>
              </mc:Choice>
              <mc:Fallback>
                <p:oleObj r:id="rId5" imgW="8187638" imgH="4639458"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95" y="2204863"/>
                        <a:ext cx="8029410" cy="3878135"/>
                      </a:xfrm>
                      <a:prstGeom prst="rect">
                        <a:avLst/>
                      </a:prstGeom>
                      <a:noFill/>
                      <a:ln>
                        <a:noFill/>
                      </a:ln>
                    </p:spPr>
                  </p:pic>
                </p:oleObj>
              </mc:Fallback>
            </mc:AlternateContent>
          </a:graphicData>
        </a:graphic>
      </p:graphicFrame>
      <p:sp>
        <p:nvSpPr>
          <p:cNvPr id="28676"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C5628EFD-3DEB-4796-87DD-E48261135C1B}" type="slidenum">
              <a:rPr lang="en-GB" altLang="en-US" sz="1700">
                <a:latin typeface="Rdg Vesta" pitchFamily="2" charset="0"/>
              </a:rPr>
              <a:pPr eaLnBrk="1" hangingPunct="1">
                <a:lnSpc>
                  <a:spcPct val="100000"/>
                </a:lnSpc>
                <a:spcBef>
                  <a:spcPct val="0"/>
                </a:spcBef>
                <a:buClrTx/>
                <a:buFontTx/>
                <a:buNone/>
              </a:pPr>
              <a:t>22</a:t>
            </a:fld>
            <a:endParaRPr lang="en-GB" altLang="en-US" sz="1700">
              <a:latin typeface="Rdg Vesta" pitchFamily="2" charset="0"/>
            </a:endParaRPr>
          </a:p>
        </p:txBody>
      </p:sp>
    </p:spTree>
    <p:extLst>
      <p:ext uri="{BB962C8B-B14F-4D97-AF65-F5344CB8AC3E}">
        <p14:creationId xmlns:p14="http://schemas.microsoft.com/office/powerpoint/2010/main" val="401703251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24800" y="692696"/>
            <a:ext cx="8280000" cy="936104"/>
          </a:xfrm>
        </p:spPr>
        <p:txBody>
          <a:bodyPr/>
          <a:lstStyle/>
          <a:p>
            <a:pPr eaLnBrk="1" hangingPunct="1"/>
            <a:r>
              <a:rPr lang="en-GB" altLang="en-US" sz="3100" cap="none" dirty="0" smtClean="0">
                <a:ea typeface="ＭＳ Ｐゴシック" pitchFamily="34" charset="-128"/>
              </a:rPr>
              <a:t>Results – grammar vs vocabulary - </a:t>
            </a:r>
            <a:br>
              <a:rPr lang="en-GB" altLang="en-US" sz="3100" cap="none" dirty="0" smtClean="0">
                <a:ea typeface="ＭＳ Ｐゴシック" pitchFamily="34" charset="-128"/>
              </a:rPr>
            </a:br>
            <a:r>
              <a:rPr lang="en-GB" altLang="en-US" sz="3100" cap="none" dirty="0" smtClean="0">
                <a:ea typeface="ＭＳ Ｐゴシック" pitchFamily="34" charset="-128"/>
              </a:rPr>
              <a:t>sentence repetition and photo description</a:t>
            </a:r>
            <a:endParaRPr lang="en-GB" altLang="en-US" sz="3100" cap="none" dirty="0">
              <a:ea typeface="ＭＳ Ｐゴシック" pitchFamily="34" charset="-128"/>
            </a:endParaRPr>
          </a:p>
        </p:txBody>
      </p:sp>
      <p:graphicFrame>
        <p:nvGraphicFramePr>
          <p:cNvPr id="29699" name="Content Placeholder 4"/>
          <p:cNvGraphicFramePr>
            <a:graphicFrameLocks noGrp="1"/>
          </p:cNvGraphicFramePr>
          <p:nvPr>
            <p:ph idx="1"/>
          </p:nvPr>
        </p:nvGraphicFramePr>
        <p:xfrm>
          <a:off x="557295" y="1642699"/>
          <a:ext cx="8029410" cy="4440300"/>
        </p:xfrm>
        <a:graphic>
          <a:graphicData uri="http://schemas.openxmlformats.org/presentationml/2006/ole">
            <mc:AlternateContent xmlns:mc="http://schemas.openxmlformats.org/markup-compatibility/2006">
              <mc:Choice xmlns:v="urn:schemas-microsoft-com:vml" Requires="v">
                <p:oleObj spid="_x0000_s2059" r:id="rId5" imgW="8187638" imgH="4639458" progId="Excel.Chart.8">
                  <p:embed/>
                </p:oleObj>
              </mc:Choice>
              <mc:Fallback>
                <p:oleObj r:id="rId5" imgW="8187638" imgH="4639458"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95" y="1642699"/>
                        <a:ext cx="8029410" cy="44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0"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ADB647A9-FA0B-4203-9823-B029C7978250}" type="slidenum">
              <a:rPr lang="en-GB" altLang="en-US" sz="1700">
                <a:latin typeface="Rdg Vesta" pitchFamily="2" charset="0"/>
              </a:rPr>
              <a:pPr eaLnBrk="1" hangingPunct="1">
                <a:lnSpc>
                  <a:spcPct val="100000"/>
                </a:lnSpc>
                <a:spcBef>
                  <a:spcPct val="0"/>
                </a:spcBef>
                <a:buClrTx/>
                <a:buFontTx/>
                <a:buNone/>
              </a:pPr>
              <a:t>23</a:t>
            </a:fld>
            <a:endParaRPr lang="en-GB" altLang="en-US" sz="1700">
              <a:latin typeface="Rdg Vesta" pitchFamily="2" charset="0"/>
            </a:endParaRPr>
          </a:p>
        </p:txBody>
      </p:sp>
    </p:spTree>
    <p:extLst>
      <p:ext uri="{BB962C8B-B14F-4D97-AF65-F5344CB8AC3E}">
        <p14:creationId xmlns:p14="http://schemas.microsoft.com/office/powerpoint/2010/main" val="108371662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24800" y="908720"/>
            <a:ext cx="8280000" cy="936104"/>
          </a:xfrm>
        </p:spPr>
        <p:txBody>
          <a:bodyPr/>
          <a:lstStyle/>
          <a:p>
            <a:pPr defTabSz="913523"/>
            <a:r>
              <a:rPr lang="en-GB" altLang="en-US" sz="3200" cap="none" dirty="0" smtClean="0">
                <a:ea typeface="ＭＳ Ｐゴシック" pitchFamily="34" charset="-128"/>
              </a:rPr>
              <a:t>Results – effect of teaching approach</a:t>
            </a:r>
            <a:br>
              <a:rPr lang="en-GB" altLang="en-US" sz="3200" cap="none" dirty="0" smtClean="0">
                <a:ea typeface="ＭＳ Ｐゴシック" pitchFamily="34" charset="-128"/>
              </a:rPr>
            </a:br>
            <a:r>
              <a:rPr lang="en-GB" altLang="en-US" sz="3200" cap="none" dirty="0" smtClean="0">
                <a:ea typeface="ＭＳ Ｐゴシック" pitchFamily="34" charset="-128"/>
              </a:rPr>
              <a:t>gender task</a:t>
            </a:r>
          </a:p>
        </p:txBody>
      </p:sp>
      <p:graphicFrame>
        <p:nvGraphicFramePr>
          <p:cNvPr id="30723" name="Content Placeholder 12"/>
          <p:cNvGraphicFramePr>
            <a:graphicFrameLocks noGrp="1"/>
          </p:cNvGraphicFramePr>
          <p:nvPr>
            <p:ph idx="1"/>
            <p:extLst>
              <p:ext uri="{D42A27DB-BD31-4B8C-83A1-F6EECF244321}">
                <p14:modId xmlns:p14="http://schemas.microsoft.com/office/powerpoint/2010/main" val="1879241760"/>
              </p:ext>
            </p:extLst>
          </p:nvPr>
        </p:nvGraphicFramePr>
        <p:xfrm>
          <a:off x="557295" y="1988839"/>
          <a:ext cx="8029410" cy="4094159"/>
        </p:xfrm>
        <a:graphic>
          <a:graphicData uri="http://schemas.openxmlformats.org/presentationml/2006/ole">
            <mc:AlternateContent xmlns:mc="http://schemas.openxmlformats.org/markup-compatibility/2006">
              <mc:Choice xmlns:v="urn:schemas-microsoft-com:vml" Requires="v">
                <p:oleObj spid="_x0000_s3083" r:id="rId5" imgW="8187638" imgH="4639458" progId="Excel.Chart.8">
                  <p:embed/>
                </p:oleObj>
              </mc:Choice>
              <mc:Fallback>
                <p:oleObj r:id="rId5" imgW="8187638" imgH="4639458"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95" y="1988839"/>
                        <a:ext cx="8029410" cy="4094159"/>
                      </a:xfrm>
                      <a:prstGeom prst="rect">
                        <a:avLst/>
                      </a:prstGeom>
                      <a:noFill/>
                      <a:ln>
                        <a:noFill/>
                      </a:ln>
                    </p:spPr>
                  </p:pic>
                </p:oleObj>
              </mc:Fallback>
            </mc:AlternateContent>
          </a:graphicData>
        </a:graphic>
      </p:graphicFrame>
      <p:sp>
        <p:nvSpPr>
          <p:cNvPr id="30724"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AA9ACE1C-50C3-4A86-ACC1-87237E647C0B}" type="slidenum">
              <a:rPr lang="en-GB" altLang="en-US" sz="1700">
                <a:latin typeface="Rdg Vesta" pitchFamily="2" charset="0"/>
              </a:rPr>
              <a:pPr eaLnBrk="1" hangingPunct="1">
                <a:lnSpc>
                  <a:spcPct val="100000"/>
                </a:lnSpc>
                <a:spcBef>
                  <a:spcPct val="0"/>
                </a:spcBef>
                <a:buClrTx/>
                <a:buFontTx/>
                <a:buNone/>
              </a:pPr>
              <a:t>24</a:t>
            </a:fld>
            <a:endParaRPr lang="en-GB" altLang="en-US" sz="1700">
              <a:latin typeface="Rdg Vesta" pitchFamily="2" charset="0"/>
            </a:endParaRPr>
          </a:p>
        </p:txBody>
      </p:sp>
    </p:spTree>
    <p:extLst>
      <p:ext uri="{BB962C8B-B14F-4D97-AF65-F5344CB8AC3E}">
        <p14:creationId xmlns:p14="http://schemas.microsoft.com/office/powerpoint/2010/main" val="25755678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24800" y="764704"/>
            <a:ext cx="8280000" cy="1008112"/>
          </a:xfrm>
        </p:spPr>
        <p:txBody>
          <a:bodyPr/>
          <a:lstStyle/>
          <a:p>
            <a:pPr defTabSz="913523"/>
            <a:r>
              <a:rPr lang="en-GB" altLang="en-US" sz="3200" cap="none" dirty="0" smtClean="0">
                <a:ea typeface="ＭＳ Ｐゴシック" pitchFamily="34" charset="-128"/>
              </a:rPr>
              <a:t>Results – effect of teaching approach</a:t>
            </a:r>
            <a:br>
              <a:rPr lang="en-GB" altLang="en-US" sz="3200" cap="none" dirty="0" smtClean="0">
                <a:ea typeface="ＭＳ Ｐゴシック" pitchFamily="34" charset="-128"/>
              </a:rPr>
            </a:br>
            <a:r>
              <a:rPr lang="en-GB" altLang="en-US" sz="3200" cap="none" dirty="0" smtClean="0">
                <a:ea typeface="ＭＳ Ｐゴシック" pitchFamily="34" charset="-128"/>
              </a:rPr>
              <a:t>sentence repetition task</a:t>
            </a:r>
          </a:p>
        </p:txBody>
      </p:sp>
      <p:graphicFrame>
        <p:nvGraphicFramePr>
          <p:cNvPr id="31747" name="Content Placeholder 4"/>
          <p:cNvGraphicFramePr>
            <a:graphicFrameLocks noGrp="1"/>
          </p:cNvGraphicFramePr>
          <p:nvPr>
            <p:ph idx="1"/>
            <p:extLst>
              <p:ext uri="{D42A27DB-BD31-4B8C-83A1-F6EECF244321}">
                <p14:modId xmlns:p14="http://schemas.microsoft.com/office/powerpoint/2010/main" val="3258225295"/>
              </p:ext>
            </p:extLst>
          </p:nvPr>
        </p:nvGraphicFramePr>
        <p:xfrm>
          <a:off x="539552" y="1988840"/>
          <a:ext cx="8029410" cy="4440300"/>
        </p:xfrm>
        <a:graphic>
          <a:graphicData uri="http://schemas.openxmlformats.org/presentationml/2006/ole">
            <mc:AlternateContent xmlns:mc="http://schemas.openxmlformats.org/markup-compatibility/2006">
              <mc:Choice xmlns:v="urn:schemas-microsoft-com:vml" Requires="v">
                <p:oleObj spid="_x0000_s4107" r:id="rId5" imgW="8187638" imgH="4639458" progId="Excel.Chart.8">
                  <p:embed/>
                </p:oleObj>
              </mc:Choice>
              <mc:Fallback>
                <p:oleObj r:id="rId5" imgW="8187638" imgH="4639458"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1988840"/>
                        <a:ext cx="8029410" cy="44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8"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08A2CE28-D2BA-4C0B-BB85-663202305E18}" type="slidenum">
              <a:rPr lang="en-GB" altLang="en-US" sz="1700">
                <a:latin typeface="Rdg Vesta" pitchFamily="2" charset="0"/>
              </a:rPr>
              <a:pPr eaLnBrk="1" hangingPunct="1">
                <a:lnSpc>
                  <a:spcPct val="100000"/>
                </a:lnSpc>
                <a:spcBef>
                  <a:spcPct val="0"/>
                </a:spcBef>
                <a:buClrTx/>
                <a:buFontTx/>
                <a:buNone/>
              </a:pPr>
              <a:t>25</a:t>
            </a:fld>
            <a:endParaRPr lang="en-GB" altLang="en-US" sz="1700">
              <a:latin typeface="Rdg Vesta" pitchFamily="2" charset="0"/>
            </a:endParaRPr>
          </a:p>
        </p:txBody>
      </p:sp>
    </p:spTree>
    <p:extLst>
      <p:ext uri="{BB962C8B-B14F-4D97-AF65-F5344CB8AC3E}">
        <p14:creationId xmlns:p14="http://schemas.microsoft.com/office/powerpoint/2010/main" val="374316447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24800" y="836712"/>
            <a:ext cx="8280000" cy="1008112"/>
          </a:xfrm>
        </p:spPr>
        <p:txBody>
          <a:bodyPr/>
          <a:lstStyle/>
          <a:p>
            <a:pPr defTabSz="913523"/>
            <a:r>
              <a:rPr lang="en-GB" altLang="en-US" sz="3200" cap="none" dirty="0" smtClean="0">
                <a:ea typeface="ＭＳ Ｐゴシック" pitchFamily="34" charset="-128"/>
              </a:rPr>
              <a:t>Results – effect of teaching approach</a:t>
            </a:r>
            <a:br>
              <a:rPr lang="en-GB" altLang="en-US" sz="3200" cap="none" dirty="0" smtClean="0">
                <a:ea typeface="ＭＳ Ｐゴシック" pitchFamily="34" charset="-128"/>
              </a:rPr>
            </a:br>
            <a:r>
              <a:rPr lang="en-GB" altLang="en-US" sz="3200" cap="none" dirty="0" smtClean="0">
                <a:ea typeface="ＭＳ Ｐゴシック" pitchFamily="34" charset="-128"/>
              </a:rPr>
              <a:t>photo description task</a:t>
            </a:r>
          </a:p>
        </p:txBody>
      </p:sp>
      <p:sp>
        <p:nvSpPr>
          <p:cNvPr id="32771"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AED2CB56-60FF-4B04-8F05-7A2E0A362873}" type="slidenum">
              <a:rPr lang="en-GB" altLang="en-US" sz="1700">
                <a:latin typeface="Rdg Vesta" pitchFamily="2" charset="0"/>
              </a:rPr>
              <a:pPr eaLnBrk="1" hangingPunct="1">
                <a:lnSpc>
                  <a:spcPct val="100000"/>
                </a:lnSpc>
                <a:spcBef>
                  <a:spcPct val="0"/>
                </a:spcBef>
                <a:buClrTx/>
                <a:buFontTx/>
                <a:buNone/>
              </a:pPr>
              <a:t>26</a:t>
            </a:fld>
            <a:endParaRPr lang="en-GB" altLang="en-US" sz="1700">
              <a:latin typeface="Rdg Vesta" pitchFamily="2" charset="0"/>
            </a:endParaRPr>
          </a:p>
        </p:txBody>
      </p:sp>
      <p:graphicFrame>
        <p:nvGraphicFramePr>
          <p:cNvPr id="32772" name="Chart 5"/>
          <p:cNvGraphicFramePr>
            <a:graphicFrameLocks/>
          </p:cNvGraphicFramePr>
          <p:nvPr/>
        </p:nvGraphicFramePr>
        <p:xfrm>
          <a:off x="991613" y="1932944"/>
          <a:ext cx="6949066" cy="3957064"/>
        </p:xfrm>
        <a:graphic>
          <a:graphicData uri="http://schemas.openxmlformats.org/presentationml/2006/ole">
            <mc:AlternateContent xmlns:mc="http://schemas.openxmlformats.org/markup-compatibility/2006">
              <mc:Choice xmlns:v="urn:schemas-microsoft-com:vml" Requires="v">
                <p:oleObj spid="_x0000_s5131" r:id="rId5" imgW="7084166" imgH="4133446" progId="Excel.Chart.8">
                  <p:embed/>
                </p:oleObj>
              </mc:Choice>
              <mc:Fallback>
                <p:oleObj r:id="rId5" imgW="7084166" imgH="4133446"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613" y="1932944"/>
                        <a:ext cx="6949066" cy="395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746678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GB" altLang="en-US" sz="3200" cap="none" dirty="0" smtClean="0">
                <a:ea typeface="ＭＳ Ｐゴシック" pitchFamily="34" charset="-128"/>
              </a:rPr>
              <a:t>Differences by approach/task</a:t>
            </a:r>
          </a:p>
        </p:txBody>
      </p:sp>
      <p:sp>
        <p:nvSpPr>
          <p:cNvPr id="33795" name="Content Placeholder 2"/>
          <p:cNvSpPr>
            <a:spLocks noGrp="1"/>
          </p:cNvSpPr>
          <p:nvPr>
            <p:ph idx="1"/>
          </p:nvPr>
        </p:nvSpPr>
        <p:spPr>
          <a:xfrm>
            <a:off x="688057" y="2420888"/>
            <a:ext cx="7931339" cy="4040493"/>
          </a:xfrm>
        </p:spPr>
        <p:txBody>
          <a:bodyPr/>
          <a:lstStyle/>
          <a:p>
            <a:pPr marL="341993" indent="-341993" defTabSz="913523"/>
            <a:r>
              <a:rPr lang="en-GB" altLang="en-US" dirty="0" smtClean="0">
                <a:ea typeface="ＭＳ Ｐゴシック" pitchFamily="34" charset="-128"/>
              </a:rPr>
              <a:t>Some differences detected when vocabulary and grammar scores for SR and PT looked at separately:</a:t>
            </a:r>
          </a:p>
          <a:p>
            <a:pPr marL="341993" indent="-341993" defTabSz="913523"/>
            <a:r>
              <a:rPr lang="en-GB" altLang="en-US" dirty="0" smtClean="0">
                <a:ea typeface="ＭＳ Ｐゴシック" pitchFamily="34" charset="-128"/>
              </a:rPr>
              <a:t>In the PT task the oracy learners always outperform the literacy learners for grammar and significantly so in Rd3 (Year 7)</a:t>
            </a:r>
          </a:p>
          <a:p>
            <a:pPr marL="341993" indent="-341993" defTabSz="913523"/>
            <a:r>
              <a:rPr lang="en-GB" altLang="en-US" dirty="0" smtClean="0">
                <a:ea typeface="ＭＳ Ｐゴシック" pitchFamily="34" charset="-128"/>
              </a:rPr>
              <a:t>However, the literacy learners score significantly higher for PT vocabulary in Rd 3, and are more confident on part of the task, AND:</a:t>
            </a:r>
          </a:p>
          <a:p>
            <a:pPr marL="341993" indent="-341993" defTabSz="913523"/>
            <a:r>
              <a:rPr lang="en-GB" altLang="en-US" dirty="0" smtClean="0">
                <a:ea typeface="ＭＳ Ｐゴシック" pitchFamily="34" charset="-128"/>
              </a:rPr>
              <a:t>For SR task, literacy learners always ahead on grammar</a:t>
            </a:r>
          </a:p>
          <a:p>
            <a:pPr marL="341993" indent="-341993" defTabSz="913523"/>
            <a:endParaRPr lang="en-GB" altLang="en-US" dirty="0" smtClean="0">
              <a:ea typeface="ＭＳ Ｐゴシック" pitchFamily="34" charset="-128"/>
            </a:endParaRPr>
          </a:p>
        </p:txBody>
      </p:sp>
      <p:sp>
        <p:nvSpPr>
          <p:cNvPr id="33796"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0624764F-DDE6-46AC-82A6-AA7A77F3873D}" type="slidenum">
              <a:rPr lang="en-GB" altLang="en-US" sz="1700">
                <a:latin typeface="Rdg Vesta" pitchFamily="2" charset="0"/>
              </a:rPr>
              <a:pPr eaLnBrk="1" hangingPunct="1">
                <a:lnSpc>
                  <a:spcPct val="100000"/>
                </a:lnSpc>
                <a:spcBef>
                  <a:spcPct val="0"/>
                </a:spcBef>
                <a:buClrTx/>
                <a:buFontTx/>
                <a:buNone/>
              </a:pPr>
              <a:t>27</a:t>
            </a:fld>
            <a:endParaRPr lang="en-GB" altLang="en-US" sz="1700">
              <a:latin typeface="Rdg Vesta" pitchFamily="2" charset="0"/>
            </a:endParaRPr>
          </a:p>
        </p:txBody>
      </p:sp>
    </p:spTree>
    <p:extLst>
      <p:ext uri="{BB962C8B-B14F-4D97-AF65-F5344CB8AC3E}">
        <p14:creationId xmlns:p14="http://schemas.microsoft.com/office/powerpoint/2010/main" val="239659578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GB" altLang="en-US" smtClean="0">
                <a:ea typeface="ＭＳ Ｐゴシック" pitchFamily="34" charset="-128"/>
              </a:rPr>
              <a:t>ALSO:</a:t>
            </a:r>
          </a:p>
        </p:txBody>
      </p:sp>
      <p:sp>
        <p:nvSpPr>
          <p:cNvPr id="34819" name="Content Placeholder 2"/>
          <p:cNvSpPr>
            <a:spLocks noGrp="1"/>
          </p:cNvSpPr>
          <p:nvPr>
            <p:ph idx="1"/>
          </p:nvPr>
        </p:nvSpPr>
        <p:spPr/>
        <p:txBody>
          <a:bodyPr/>
          <a:lstStyle/>
          <a:p>
            <a:pPr marL="341993" indent="-341993" defTabSz="913523"/>
            <a:r>
              <a:rPr lang="en-GB" altLang="en-US" sz="2400" dirty="0">
                <a:ea typeface="ＭＳ Ｐゴシック" pitchFamily="34" charset="-128"/>
              </a:rPr>
              <a:t>Some indication that learners with low English literacy may benefit from a literacy </a:t>
            </a:r>
            <a:r>
              <a:rPr lang="en-GB" altLang="en-US" sz="2400" dirty="0" smtClean="0">
                <a:ea typeface="ＭＳ Ｐゴシック" pitchFamily="34" charset="-128"/>
              </a:rPr>
              <a:t>approach</a:t>
            </a:r>
          </a:p>
          <a:p>
            <a:pPr marL="341993" indent="-341993" defTabSz="913523"/>
            <a:r>
              <a:rPr lang="en-GB" altLang="en-US" sz="2400" dirty="0" smtClean="0">
                <a:ea typeface="ＭＳ Ｐゴシック" pitchFamily="34" charset="-128"/>
              </a:rPr>
              <a:t>Other factors more important than approach:</a:t>
            </a:r>
          </a:p>
          <a:p>
            <a:pPr marL="341993" indent="-341993" defTabSz="913523"/>
            <a:r>
              <a:rPr lang="en-GB" altLang="en-US" sz="2400" dirty="0" smtClean="0">
                <a:ea typeface="ＭＳ Ｐゴシック" pitchFamily="34" charset="-128"/>
              </a:rPr>
              <a:t>Individual factors</a:t>
            </a:r>
          </a:p>
          <a:p>
            <a:pPr marL="742526" lvl="1" indent="-284995" defTabSz="913523">
              <a:buFont typeface="Arial" charset="0"/>
              <a:buChar char="–"/>
            </a:pPr>
            <a:r>
              <a:rPr lang="en-GB" altLang="en-US" sz="2400" dirty="0" smtClean="0">
                <a:ea typeface="ＭＳ Ｐゴシック" pitchFamily="34" charset="-128"/>
              </a:rPr>
              <a:t>School factors –learning </a:t>
            </a:r>
            <a:r>
              <a:rPr lang="en-GB" altLang="en-US" sz="2400" dirty="0">
                <a:ea typeface="ＭＳ Ｐゴシック" pitchFamily="34" charset="-128"/>
              </a:rPr>
              <a:t>outcomes significantly correlated with the </a:t>
            </a:r>
            <a:r>
              <a:rPr lang="en-GB" altLang="en-US" sz="2400" u="sng" dirty="0">
                <a:ea typeface="ＭＳ Ｐゴシック" pitchFamily="34" charset="-128"/>
              </a:rPr>
              <a:t>amount of teaching time </a:t>
            </a:r>
          </a:p>
          <a:p>
            <a:pPr marL="742526" lvl="1" indent="-284995" defTabSz="913523">
              <a:buFont typeface="Arial" charset="0"/>
              <a:buChar char="–"/>
            </a:pPr>
            <a:r>
              <a:rPr lang="en-GB" altLang="en-US" sz="2400" dirty="0">
                <a:ea typeface="ＭＳ Ｐゴシック" pitchFamily="34" charset="-128"/>
              </a:rPr>
              <a:t>Teacher : learning outcomes significantly correlated with the </a:t>
            </a:r>
            <a:r>
              <a:rPr lang="en-GB" altLang="en-US" sz="2400" u="sng" dirty="0">
                <a:ea typeface="ＭＳ Ｐゴシック" pitchFamily="34" charset="-128"/>
              </a:rPr>
              <a:t>teacher’s level of French </a:t>
            </a:r>
            <a:r>
              <a:rPr lang="en-GB" altLang="en-US" sz="2400" dirty="0">
                <a:ea typeface="ＭＳ Ｐゴシック" pitchFamily="34" charset="-128"/>
              </a:rPr>
              <a:t>and with </a:t>
            </a:r>
            <a:r>
              <a:rPr lang="en-GB" altLang="en-US" sz="2400" u="sng" dirty="0">
                <a:ea typeface="ＭＳ Ｐゴシック" pitchFamily="34" charset="-128"/>
              </a:rPr>
              <a:t>teacher’s level of MFL training</a:t>
            </a:r>
            <a:r>
              <a:rPr lang="en-GB" altLang="en-US" sz="2700" dirty="0">
                <a:ea typeface="ＭＳ Ｐゴシック" pitchFamily="34" charset="-128"/>
              </a:rPr>
              <a:t>.  </a:t>
            </a:r>
          </a:p>
          <a:p>
            <a:pPr marL="341993" indent="-341993" defTabSz="913523"/>
            <a:endParaRPr lang="en-GB" altLang="en-US" dirty="0" smtClean="0">
              <a:ea typeface="ＭＳ Ｐゴシック" pitchFamily="34" charset="-128"/>
            </a:endParaRPr>
          </a:p>
        </p:txBody>
      </p:sp>
      <p:sp>
        <p:nvSpPr>
          <p:cNvPr id="34820"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9AB5DD43-91E9-4609-98D6-7BF61F380E94}" type="slidenum">
              <a:rPr lang="en-GB" altLang="en-US" sz="1700">
                <a:latin typeface="Rdg Vesta" pitchFamily="2" charset="0"/>
              </a:rPr>
              <a:pPr eaLnBrk="1" hangingPunct="1">
                <a:lnSpc>
                  <a:spcPct val="100000"/>
                </a:lnSpc>
                <a:spcBef>
                  <a:spcPct val="0"/>
                </a:spcBef>
                <a:buClrTx/>
                <a:buFontTx/>
                <a:buNone/>
              </a:pPr>
              <a:t>28</a:t>
            </a:fld>
            <a:endParaRPr lang="en-GB" altLang="en-US" sz="1700">
              <a:latin typeface="Rdg Vesta" pitchFamily="2" charset="0"/>
            </a:endParaRPr>
          </a:p>
        </p:txBody>
      </p:sp>
    </p:spTree>
    <p:extLst>
      <p:ext uri="{BB962C8B-B14F-4D97-AF65-F5344CB8AC3E}">
        <p14:creationId xmlns:p14="http://schemas.microsoft.com/office/powerpoint/2010/main" val="379607420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CAE96E1-FE19-476C-9CF0-3BB4903735D9}" type="slidenum">
              <a:rPr lang="en-GB" altLang="en-US" smtClean="0">
                <a:solidFill>
                  <a:srgbClr val="50535A"/>
                </a:solidFill>
              </a:rPr>
              <a:pPr/>
              <a:t>29</a:t>
            </a:fld>
            <a:endParaRPr lang="en-GB" altLang="en-US">
              <a:solidFill>
                <a:srgbClr val="50535A"/>
              </a:solidFill>
            </a:endParaRPr>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3036056906"/>
              </p:ext>
            </p:extLst>
          </p:nvPr>
        </p:nvGraphicFramePr>
        <p:xfrm>
          <a:off x="395536" y="620688"/>
          <a:ext cx="8278813" cy="49689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076451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altLang="en-US" cap="none" dirty="0" smtClean="0">
                <a:ea typeface="ＭＳ Ｐゴシック" pitchFamily="34" charset="-128"/>
              </a:rPr>
              <a:t>Transition to Key </a:t>
            </a:r>
            <a:r>
              <a:rPr lang="en-GB" altLang="en-US" cap="none" dirty="0">
                <a:ea typeface="ＭＳ Ｐゴシック" pitchFamily="34" charset="-128"/>
              </a:rPr>
              <a:t>S</a:t>
            </a:r>
            <a:r>
              <a:rPr lang="en-GB" altLang="en-US" cap="none" dirty="0" smtClean="0">
                <a:ea typeface="ＭＳ Ｐゴシック" pitchFamily="34" charset="-128"/>
              </a:rPr>
              <a:t>tage 3</a:t>
            </a:r>
          </a:p>
        </p:txBody>
      </p:sp>
      <p:sp>
        <p:nvSpPr>
          <p:cNvPr id="8195" name="Content Placeholder 2"/>
          <p:cNvSpPr>
            <a:spLocks noGrp="1"/>
          </p:cNvSpPr>
          <p:nvPr>
            <p:ph idx="1"/>
          </p:nvPr>
        </p:nvSpPr>
        <p:spPr>
          <a:xfrm>
            <a:off x="754995" y="2348880"/>
            <a:ext cx="7931338" cy="4044120"/>
          </a:xfrm>
        </p:spPr>
        <p:txBody>
          <a:bodyPr/>
          <a:lstStyle/>
          <a:p>
            <a:r>
              <a:rPr lang="en-GB" altLang="en-US" sz="2400" dirty="0">
                <a:ea typeface="ＭＳ Ｐゴシック" pitchFamily="34" charset="-128"/>
              </a:rPr>
              <a:t>E</a:t>
            </a:r>
            <a:r>
              <a:rPr lang="en-GB" altLang="en-US" sz="2400" dirty="0" smtClean="0">
                <a:ea typeface="ＭＳ Ｐゴシック" pitchFamily="34" charset="-128"/>
              </a:rPr>
              <a:t>vidence </a:t>
            </a:r>
            <a:r>
              <a:rPr lang="en-GB" altLang="en-US" sz="2400" dirty="0">
                <a:ea typeface="ＭＳ Ｐゴシック" pitchFamily="34" charset="-128"/>
              </a:rPr>
              <a:t>of declining motivation and attainment at transition through lack of acknowledgement of prior learning (Bolster et al.,  2004; Lo Bianco, 2009; </a:t>
            </a:r>
            <a:r>
              <a:rPr lang="en-GB" altLang="en-US" sz="2400" dirty="0" err="1">
                <a:ea typeface="ＭＳ Ｐゴシック" pitchFamily="34" charset="-128"/>
              </a:rPr>
              <a:t>Pufahl</a:t>
            </a:r>
            <a:r>
              <a:rPr lang="en-GB" altLang="en-US" sz="2400" dirty="0">
                <a:ea typeface="ＭＳ Ｐゴシック" pitchFamily="34" charset="-128"/>
              </a:rPr>
              <a:t> &amp; Rhodes, 2011)</a:t>
            </a:r>
          </a:p>
          <a:p>
            <a:r>
              <a:rPr lang="en-GB" altLang="en-US" sz="2400" dirty="0">
                <a:ea typeface="ＭＳ Ｐゴシック" pitchFamily="34" charset="-128"/>
              </a:rPr>
              <a:t>However, other studies report improved motivation and self-efficacy (Richardson, 2014) and acceptance of repeated content if it leads to greater progress; equal if not greater threat from teaching approaches at odds with learners’ goals (Courtney, 2014)</a:t>
            </a:r>
          </a:p>
          <a:p>
            <a:pPr marL="0" indent="0" eaLnBrk="1" hangingPunct="1">
              <a:buNone/>
            </a:pPr>
            <a:endParaRPr lang="en-GB" altLang="en-US" sz="2700" dirty="0" smtClean="0">
              <a:ea typeface="ＭＳ Ｐゴシック" pitchFamily="34" charset="-128"/>
            </a:endParaRPr>
          </a:p>
          <a:p>
            <a:pPr marL="0" indent="0" eaLnBrk="1" hangingPunct="1">
              <a:buNone/>
            </a:pPr>
            <a:endParaRPr lang="en-GB" altLang="en-US" sz="2700" dirty="0" smtClean="0">
              <a:ea typeface="ＭＳ Ｐゴシック" pitchFamily="34" charset="-128"/>
            </a:endParaRPr>
          </a:p>
        </p:txBody>
      </p:sp>
      <p:sp>
        <p:nvSpPr>
          <p:cNvPr id="8196"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E39FB5D4-92BC-4A3C-87BC-C270F4B361F4}" type="slidenum">
              <a:rPr lang="en-GB" altLang="en-US" sz="1700">
                <a:latin typeface="Rdg Vesta" pitchFamily="2" charset="0"/>
              </a:rPr>
              <a:pPr eaLnBrk="1" hangingPunct="1">
                <a:lnSpc>
                  <a:spcPct val="100000"/>
                </a:lnSpc>
                <a:spcBef>
                  <a:spcPct val="0"/>
                </a:spcBef>
                <a:buClrTx/>
                <a:buFontTx/>
                <a:buNone/>
              </a:pPr>
              <a:t>3</a:t>
            </a:fld>
            <a:endParaRPr lang="en-GB" altLang="en-US" sz="1700">
              <a:latin typeface="Rdg Vesta" pitchFamily="2" charset="0"/>
            </a:endParaRPr>
          </a:p>
        </p:txBody>
      </p:sp>
    </p:spTree>
    <p:extLst>
      <p:ext uri="{BB962C8B-B14F-4D97-AF65-F5344CB8AC3E}">
        <p14:creationId xmlns:p14="http://schemas.microsoft.com/office/powerpoint/2010/main" val="215868929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n-US" cap="none" dirty="0" smtClean="0">
                <a:ea typeface="ＭＳ Ｐゴシック" pitchFamily="34" charset="-128"/>
              </a:rPr>
              <a:t>Motivation over time</a:t>
            </a:r>
          </a:p>
        </p:txBody>
      </p:sp>
      <p:sp>
        <p:nvSpPr>
          <p:cNvPr id="3" name="Content Placeholder 2"/>
          <p:cNvSpPr>
            <a:spLocks noGrp="1"/>
          </p:cNvSpPr>
          <p:nvPr>
            <p:ph idx="1"/>
          </p:nvPr>
        </p:nvSpPr>
        <p:spPr/>
        <p:txBody>
          <a:bodyPr/>
          <a:lstStyle/>
          <a:p>
            <a:pPr>
              <a:defRPr/>
            </a:pPr>
            <a:r>
              <a:rPr lang="en-GB" dirty="0" smtClean="0"/>
              <a:t>Overall motivation means (attitudes+ self-efficacy)</a:t>
            </a:r>
          </a:p>
          <a:p>
            <a:pPr marL="0" indent="0">
              <a:buNone/>
              <a:defRPr/>
            </a:pPr>
            <a:endParaRPr lang="en-GB" dirty="0"/>
          </a:p>
        </p:txBody>
      </p:sp>
      <p:sp>
        <p:nvSpPr>
          <p:cNvPr id="37892"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137F4477-CB3E-4C66-BC1D-E0D5CE21B3D4}" type="slidenum">
              <a:rPr lang="en-GB" altLang="en-US" sz="1700">
                <a:latin typeface="Rdg Vesta" pitchFamily="2" charset="0"/>
              </a:rPr>
              <a:pPr eaLnBrk="1" hangingPunct="1">
                <a:lnSpc>
                  <a:spcPct val="100000"/>
                </a:lnSpc>
                <a:spcBef>
                  <a:spcPct val="0"/>
                </a:spcBef>
                <a:buClrTx/>
                <a:buFontTx/>
                <a:buNone/>
              </a:pPr>
              <a:t>30</a:t>
            </a:fld>
            <a:endParaRPr lang="en-GB" altLang="en-US" sz="1700">
              <a:latin typeface="Rdg Vesta" pitchFamily="2" charset="0"/>
            </a:endParaRPr>
          </a:p>
        </p:txBody>
      </p:sp>
      <p:pic>
        <p:nvPicPr>
          <p:cNvPr id="378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058" y="2109219"/>
            <a:ext cx="8049647" cy="4215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0804257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24800" y="764704"/>
            <a:ext cx="8280000" cy="792088"/>
          </a:xfrm>
        </p:spPr>
        <p:txBody>
          <a:bodyPr/>
          <a:lstStyle/>
          <a:p>
            <a:r>
              <a:rPr lang="en-GB" altLang="en-US" sz="3200" cap="none" dirty="0" smtClean="0">
                <a:ea typeface="ＭＳ Ｐゴシック" pitchFamily="34" charset="-128"/>
              </a:rPr>
              <a:t>Overall motivation broken down</a:t>
            </a:r>
          </a:p>
        </p:txBody>
      </p:sp>
      <p:sp>
        <p:nvSpPr>
          <p:cNvPr id="3" name="Content Placeholder 2"/>
          <p:cNvSpPr>
            <a:spLocks noGrp="1"/>
          </p:cNvSpPr>
          <p:nvPr>
            <p:ph idx="1"/>
          </p:nvPr>
        </p:nvSpPr>
        <p:spPr>
          <a:xfrm>
            <a:off x="754995" y="1600149"/>
            <a:ext cx="7931338" cy="5067899"/>
          </a:xfrm>
        </p:spPr>
        <p:txBody>
          <a:bodyPr/>
          <a:lstStyle/>
          <a:p>
            <a:pPr>
              <a:defRPr/>
            </a:pPr>
            <a:endParaRPr lang="en-GB" dirty="0" smtClean="0"/>
          </a:p>
          <a:p>
            <a:pPr>
              <a:defRPr/>
            </a:pPr>
            <a:endParaRPr lang="en-GB" dirty="0"/>
          </a:p>
          <a:p>
            <a:pPr>
              <a:defRPr/>
            </a:pPr>
            <a:endParaRPr lang="en-GB" dirty="0" smtClean="0"/>
          </a:p>
          <a:p>
            <a:pPr>
              <a:defRPr/>
            </a:pPr>
            <a:endParaRPr lang="en-GB" dirty="0"/>
          </a:p>
          <a:p>
            <a:pPr>
              <a:defRPr/>
            </a:pPr>
            <a:endParaRPr lang="en-GB" dirty="0" smtClean="0"/>
          </a:p>
          <a:p>
            <a:pPr>
              <a:defRPr/>
            </a:pPr>
            <a:endParaRPr lang="en-GB" dirty="0"/>
          </a:p>
          <a:p>
            <a:pPr>
              <a:defRPr/>
            </a:pPr>
            <a:endParaRPr lang="en-GB" dirty="0" smtClean="0"/>
          </a:p>
          <a:p>
            <a:pPr marL="0" indent="0">
              <a:buNone/>
              <a:defRPr/>
            </a:pPr>
            <a:endParaRPr lang="en-GB" dirty="0" smtClean="0"/>
          </a:p>
          <a:p>
            <a:pPr marL="0" indent="0">
              <a:buNone/>
              <a:defRPr/>
            </a:pPr>
            <a:endParaRPr lang="en-GB" dirty="0" smtClean="0"/>
          </a:p>
          <a:p>
            <a:pPr marL="0" indent="0">
              <a:buNone/>
              <a:defRPr/>
            </a:pPr>
            <a:endParaRPr lang="en-GB" dirty="0"/>
          </a:p>
          <a:p>
            <a:pPr marL="0" indent="0">
              <a:buNone/>
              <a:defRPr/>
            </a:pPr>
            <a:endParaRPr lang="en-GB" dirty="0" smtClean="0"/>
          </a:p>
          <a:p>
            <a:pPr marL="0" indent="0">
              <a:buNone/>
              <a:defRPr/>
            </a:pPr>
            <a:endParaRPr lang="en-GB" dirty="0"/>
          </a:p>
          <a:p>
            <a:pPr>
              <a:defRPr/>
            </a:pPr>
            <a:r>
              <a:rPr lang="en-GB" dirty="0" smtClean="0"/>
              <a:t>NB General self-efficacy = current and future self-efficacy combined</a:t>
            </a:r>
            <a:endParaRPr lang="en-GB" dirty="0"/>
          </a:p>
        </p:txBody>
      </p:sp>
      <p:sp>
        <p:nvSpPr>
          <p:cNvPr id="38916"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C65E7156-7709-4DC9-B6B3-915B9C92D416}" type="slidenum">
              <a:rPr lang="en-GB" altLang="en-US" sz="1700">
                <a:latin typeface="Rdg Vesta" pitchFamily="2" charset="0"/>
              </a:rPr>
              <a:pPr eaLnBrk="1" hangingPunct="1">
                <a:lnSpc>
                  <a:spcPct val="100000"/>
                </a:lnSpc>
                <a:spcBef>
                  <a:spcPct val="0"/>
                </a:spcBef>
                <a:buClrTx/>
                <a:buFontTx/>
                <a:buNone/>
              </a:pPr>
              <a:t>31</a:t>
            </a:fld>
            <a:endParaRPr lang="en-GB" altLang="en-US" sz="1700">
              <a:latin typeface="Rdg Vesta" pitchFamily="2" charset="0"/>
            </a:endParaRPr>
          </a:p>
        </p:txBody>
      </p:sp>
      <p:pic>
        <p:nvPicPr>
          <p:cNvPr id="389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6919490" cy="392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4483167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54995" y="275050"/>
            <a:ext cx="6194071" cy="741570"/>
          </a:xfrm>
        </p:spPr>
        <p:txBody>
          <a:bodyPr/>
          <a:lstStyle/>
          <a:p>
            <a:pPr eaLnBrk="1" hangingPunct="1"/>
            <a:r>
              <a:rPr lang="en-GB" altLang="en-US" sz="3200" cap="none" dirty="0" smtClean="0">
                <a:ea typeface="ＭＳ Ｐゴシック" pitchFamily="34" charset="-128"/>
              </a:rPr>
              <a:t>Differences in approach</a:t>
            </a:r>
          </a:p>
        </p:txBody>
      </p:sp>
      <p:graphicFrame>
        <p:nvGraphicFramePr>
          <p:cNvPr id="6" name="Content Placeholder 5"/>
          <p:cNvGraphicFramePr>
            <a:graphicFrameLocks noGrp="1"/>
          </p:cNvGraphicFramePr>
          <p:nvPr>
            <p:ph idx="1"/>
          </p:nvPr>
        </p:nvGraphicFramePr>
        <p:xfrm>
          <a:off x="754995" y="1223286"/>
          <a:ext cx="7931338" cy="5444762"/>
        </p:xfrm>
        <a:graphic>
          <a:graphicData uri="http://schemas.openxmlformats.org/drawingml/2006/table">
            <a:tbl>
              <a:tblPr/>
              <a:tblGrid>
                <a:gridCol w="1441495"/>
                <a:gridCol w="1078786"/>
                <a:gridCol w="802449"/>
                <a:gridCol w="1208795"/>
                <a:gridCol w="1133271"/>
                <a:gridCol w="1133271"/>
                <a:gridCol w="1133271"/>
              </a:tblGrid>
              <a:tr h="495003">
                <a:tc rowSpan="2">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Rdg Vesta" pitchFamily="2" charset="0"/>
                          <a:ea typeface="ＭＳ Ｐゴシック" pitchFamily="34" charset="-128"/>
                        </a:rPr>
                        <a:t>Scale</a:t>
                      </a:r>
                    </a:p>
                  </a:txBody>
                  <a:tcPr marL="89665" marR="89665" marT="30184" marB="30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2">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300" b="1" i="0" u="none" strike="noStrike" cap="none" normalizeH="0" baseline="0" dirty="0" smtClean="0">
                          <a:ln>
                            <a:noFill/>
                          </a:ln>
                          <a:solidFill>
                            <a:schemeClr val="tx1"/>
                          </a:solidFill>
                          <a:effectLst/>
                          <a:latin typeface="Rdg Vesta" pitchFamily="2" charset="0"/>
                          <a:ea typeface="ＭＳ Ｐゴシック" pitchFamily="34" charset="-128"/>
                        </a:rPr>
                        <a:t>Year 6</a:t>
                      </a:r>
                    </a:p>
                  </a:txBody>
                  <a:tcPr marL="89665" marR="89665" marT="30184" marB="30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gridSpan="2">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300" b="1" i="0" u="none" strike="noStrike" cap="none" normalizeH="0" baseline="0" smtClean="0">
                          <a:ln>
                            <a:noFill/>
                          </a:ln>
                          <a:solidFill>
                            <a:schemeClr val="tx1"/>
                          </a:solidFill>
                          <a:effectLst/>
                          <a:latin typeface="Rdg Vesta" pitchFamily="2" charset="0"/>
                          <a:ea typeface="ＭＳ Ｐゴシック" pitchFamily="34" charset="-128"/>
                        </a:rPr>
                        <a:t>Year 7(1)</a:t>
                      </a:r>
                    </a:p>
                  </a:txBody>
                  <a:tcPr marL="89665" marR="89665" marT="30184" marB="30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gridSpan="2">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300" b="1" i="0" u="none" strike="noStrike" cap="none" normalizeH="0" baseline="0" smtClean="0">
                          <a:ln>
                            <a:noFill/>
                          </a:ln>
                          <a:solidFill>
                            <a:schemeClr val="tx1"/>
                          </a:solidFill>
                          <a:effectLst/>
                          <a:latin typeface="Rdg Vesta" pitchFamily="2" charset="0"/>
                          <a:ea typeface="ＭＳ Ｐゴシック" pitchFamily="34" charset="-128"/>
                        </a:rPr>
                        <a:t>Year 7(2)</a:t>
                      </a:r>
                    </a:p>
                  </a:txBody>
                  <a:tcPr marL="89665" marR="89665" marT="30184" marB="30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r>
              <a:tr h="543269">
                <a:tc vMerge="1">
                  <a:txBody>
                    <a:bodyPr/>
                    <a:lstStyle/>
                    <a:p>
                      <a:endParaRPr lang="en-GB"/>
                    </a:p>
                  </a:txBody>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ＭＳ Ｐゴシック" pitchFamily="34" charset="-128"/>
                        </a:rPr>
                        <a:t>Literacy</a:t>
                      </a:r>
                    </a:p>
                  </a:txBody>
                  <a:tcPr marL="89665" marR="89665" marT="30184" marB="3018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ＭＳ Ｐゴシック" pitchFamily="34" charset="-128"/>
                        </a:rPr>
                        <a:t>Oracy</a:t>
                      </a:r>
                    </a:p>
                  </a:txBody>
                  <a:tcPr marL="89665" marR="89665" marT="30184" marB="30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ＭＳ Ｐゴシック" pitchFamily="34" charset="-128"/>
                        </a:rPr>
                        <a:t>Literacy</a:t>
                      </a:r>
                    </a:p>
                  </a:txBody>
                  <a:tcPr marL="89665" marR="89665" marT="30184" marB="30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ＭＳ Ｐゴシック" pitchFamily="34" charset="-128"/>
                        </a:rPr>
                        <a:t>Oracy</a:t>
                      </a:r>
                    </a:p>
                  </a:txBody>
                  <a:tcPr marL="89665" marR="89665" marT="30184" marB="30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ＭＳ Ｐゴシック" pitchFamily="34" charset="-128"/>
                        </a:rPr>
                        <a:t>Literacy</a:t>
                      </a:r>
                    </a:p>
                  </a:txBody>
                  <a:tcPr marL="89665" marR="89665" marT="30184" marB="30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ＭＳ Ｐゴシック" pitchFamily="34" charset="-128"/>
                        </a:rPr>
                        <a:t>Oracy</a:t>
                      </a:r>
                    </a:p>
                  </a:txBody>
                  <a:tcPr marL="89665" marR="89665" marT="30184" marB="30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r>
              <a:tr h="784718">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1" i="1" u="none" strike="noStrike" cap="none" normalizeH="0" baseline="0" dirty="0" smtClean="0">
                          <a:ln>
                            <a:noFill/>
                          </a:ln>
                          <a:solidFill>
                            <a:srgbClr val="BF0071"/>
                          </a:solidFill>
                          <a:effectLst/>
                          <a:latin typeface="Rdg Vesta" pitchFamily="2" charset="0"/>
                          <a:ea typeface="ＭＳ Ｐゴシック" pitchFamily="34" charset="-128"/>
                        </a:rPr>
                        <a:t>Overall motivation</a:t>
                      </a:r>
                      <a:endParaRPr kumimoji="0" lang="en-GB" altLang="en-US" sz="1600" b="0" i="0" u="none" strike="noStrike" cap="none" normalizeH="0" baseline="0" dirty="0" smtClean="0">
                        <a:ln>
                          <a:noFill/>
                        </a:ln>
                        <a:solidFill>
                          <a:srgbClr val="BF0071"/>
                        </a:solidFill>
                        <a:effectLst/>
                        <a:latin typeface="Rdg Vesta" pitchFamily="2" charset="0"/>
                        <a:ea typeface="ＭＳ Ｐゴシック" pitchFamily="34" charset="-128"/>
                      </a:endParaRPr>
                    </a:p>
                  </a:txBody>
                  <a:tcPr marL="89665" marR="89665" marT="30184" marB="30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2.45</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BF0071"/>
                          </a:solidFill>
                          <a:effectLst/>
                          <a:latin typeface="Rdg Vesta" pitchFamily="2" charset="0"/>
                          <a:ea typeface="Calibri" pitchFamily="34" charset="0"/>
                          <a:cs typeface="Times New Roman" pitchFamily="18" charset="0"/>
                        </a:rPr>
                        <a:t>2.55</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2.83</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2.87</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3</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2.94</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r>
              <a:tr h="784718">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1" i="1" u="none" strike="noStrike" cap="none" normalizeH="0" baseline="0" smtClean="0">
                          <a:ln>
                            <a:noFill/>
                          </a:ln>
                          <a:solidFill>
                            <a:srgbClr val="BF0071"/>
                          </a:solidFill>
                          <a:effectLst/>
                          <a:latin typeface="Rdg Vesta" pitchFamily="2" charset="0"/>
                          <a:ea typeface="ＭＳ Ｐゴシック" pitchFamily="34" charset="-128"/>
                        </a:rPr>
                        <a:t>Current Self-Efficacy</a:t>
                      </a:r>
                      <a:endParaRPr kumimoji="0" lang="en-GB" altLang="en-US" sz="1600" b="0" i="0" u="none" strike="noStrike" cap="none" normalizeH="0" baseline="0" smtClean="0">
                        <a:ln>
                          <a:noFill/>
                        </a:ln>
                        <a:solidFill>
                          <a:srgbClr val="BF0071"/>
                        </a:solidFill>
                        <a:effectLst/>
                        <a:latin typeface="Rdg Vesta" pitchFamily="2" charset="0"/>
                        <a:ea typeface="ＭＳ Ｐゴシック" pitchFamily="34" charset="-128"/>
                      </a:endParaRPr>
                    </a:p>
                  </a:txBody>
                  <a:tcPr marL="89665" marR="89665" marT="30184" marB="30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2.32</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2.52*</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2.6</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2.7</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2.92</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2.99</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r>
              <a:tr h="784718">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1" i="1" u="none" strike="noStrike" cap="none" normalizeH="0" baseline="0" smtClean="0">
                          <a:ln>
                            <a:noFill/>
                          </a:ln>
                          <a:solidFill>
                            <a:srgbClr val="BF0071"/>
                          </a:solidFill>
                          <a:effectLst/>
                          <a:latin typeface="Rdg Vesta" pitchFamily="2" charset="0"/>
                          <a:ea typeface="ＭＳ Ｐゴシック" pitchFamily="34" charset="-128"/>
                        </a:rPr>
                        <a:t>Future Self-Efficacy</a:t>
                      </a:r>
                      <a:endParaRPr kumimoji="0" lang="en-GB" altLang="en-US" sz="1600" b="0" i="0" u="none" strike="noStrike" cap="none" normalizeH="0" baseline="0" smtClean="0">
                        <a:ln>
                          <a:noFill/>
                        </a:ln>
                        <a:solidFill>
                          <a:srgbClr val="BF0071"/>
                        </a:solidFill>
                        <a:effectLst/>
                        <a:latin typeface="Rdg Vesta" pitchFamily="2" charset="0"/>
                        <a:ea typeface="ＭＳ Ｐゴシック" pitchFamily="34" charset="-128"/>
                      </a:endParaRPr>
                    </a:p>
                  </a:txBody>
                  <a:tcPr marL="89665" marR="89665" marT="30184" marB="30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2.49</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2.54</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2.87</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2.84</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3.08</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2.93</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r>
              <a:tr h="1026168">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1" i="1" u="none" strike="noStrike" cap="none" normalizeH="0" baseline="0" dirty="0" smtClean="0">
                          <a:ln>
                            <a:noFill/>
                          </a:ln>
                          <a:solidFill>
                            <a:srgbClr val="BF0071"/>
                          </a:solidFill>
                          <a:effectLst/>
                          <a:latin typeface="Rdg Vesta" pitchFamily="2" charset="0"/>
                          <a:ea typeface="ＭＳ Ｐゴシック" pitchFamily="34" charset="-128"/>
                        </a:rPr>
                        <a:t>General /Total Self-Efficacy</a:t>
                      </a:r>
                      <a:endParaRPr kumimoji="0" lang="en-GB" altLang="en-US" sz="1600" b="0" i="0" u="none" strike="noStrike" cap="none" normalizeH="0" baseline="0" dirty="0" smtClean="0">
                        <a:ln>
                          <a:noFill/>
                        </a:ln>
                        <a:solidFill>
                          <a:srgbClr val="BF0071"/>
                        </a:solidFill>
                        <a:effectLst/>
                        <a:latin typeface="Rdg Vesta" pitchFamily="2" charset="0"/>
                        <a:ea typeface="ＭＳ Ｐゴシック" pitchFamily="34" charset="-128"/>
                      </a:endParaRPr>
                    </a:p>
                  </a:txBody>
                  <a:tcPr marL="89665" marR="89665" marT="30184" marB="30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2.38</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2.53</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2.69</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2.74</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2.98</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2.97</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r>
              <a:tr h="1026168">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1" i="1" u="none" strike="noStrike" kern="1200" cap="none" normalizeH="0" baseline="0" dirty="0" smtClean="0">
                          <a:ln>
                            <a:noFill/>
                          </a:ln>
                          <a:solidFill>
                            <a:srgbClr val="BF0071"/>
                          </a:solidFill>
                          <a:effectLst/>
                          <a:latin typeface="Rdg Vesta" pitchFamily="2" charset="0"/>
                          <a:ea typeface="ＭＳ Ｐゴシック" pitchFamily="34" charset="-128"/>
                          <a:cs typeface="+mn-cs"/>
                        </a:rPr>
                        <a:t>Attitudes to language learning</a:t>
                      </a:r>
                    </a:p>
                  </a:txBody>
                  <a:tcPr marL="89665" marR="89665" marT="30184" marB="30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2.61</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2.6</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3.06</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3.08</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BF0071"/>
                          </a:solidFill>
                          <a:effectLst/>
                          <a:latin typeface="Rdg Vesta" pitchFamily="2" charset="0"/>
                          <a:ea typeface="Calibri" pitchFamily="34" charset="0"/>
                          <a:cs typeface="Times New Roman" pitchFamily="18" charset="0"/>
                        </a:rPr>
                        <a:t>3.06</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BF0071"/>
                          </a:solidFill>
                          <a:effectLst/>
                          <a:latin typeface="Rdg Vesta" pitchFamily="2" charset="0"/>
                          <a:ea typeface="Calibri" pitchFamily="34" charset="0"/>
                          <a:cs typeface="Times New Roman" pitchFamily="18" charset="0"/>
                        </a:rPr>
                        <a:t>2.88</a:t>
                      </a:r>
                    </a:p>
                  </a:txBody>
                  <a:tcPr marL="67249" marR="6724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r>
            </a:tbl>
          </a:graphicData>
        </a:graphic>
      </p:graphicFrame>
      <p:sp>
        <p:nvSpPr>
          <p:cNvPr id="40004"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19419" indent="-27575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7627" indent="-22029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1294" indent="-22029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4961" indent="-22029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38628" indent="-22029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2295" indent="-22029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5962" indent="-22029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69628" indent="-22029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BCD1E64B-C20F-4901-B6D8-E7FE23038292}" type="slidenum">
              <a:rPr lang="en-GB" altLang="en-US" sz="1700">
                <a:latin typeface="Rdg Vesta" pitchFamily="2" charset="0"/>
              </a:rPr>
              <a:pPr eaLnBrk="1" hangingPunct="1">
                <a:lnSpc>
                  <a:spcPct val="100000"/>
                </a:lnSpc>
                <a:spcBef>
                  <a:spcPct val="0"/>
                </a:spcBef>
                <a:buClrTx/>
                <a:buFontTx/>
                <a:buNone/>
              </a:pPr>
              <a:t>32</a:t>
            </a:fld>
            <a:endParaRPr lang="en-GB" altLang="en-US" sz="1700">
              <a:latin typeface="Rdg Vesta" pitchFamily="2" charset="0"/>
            </a:endParaRPr>
          </a:p>
        </p:txBody>
      </p:sp>
    </p:spTree>
    <p:extLst>
      <p:ext uri="{BB962C8B-B14F-4D97-AF65-F5344CB8AC3E}">
        <p14:creationId xmlns:p14="http://schemas.microsoft.com/office/powerpoint/2010/main" val="288430705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24800" y="548680"/>
            <a:ext cx="8280000" cy="1080120"/>
          </a:xfrm>
        </p:spPr>
        <p:txBody>
          <a:bodyPr/>
          <a:lstStyle/>
          <a:p>
            <a:r>
              <a:rPr lang="en-GB" altLang="en-US" sz="3200" cap="none" dirty="0" smtClean="0">
                <a:ea typeface="ＭＳ Ｐゴシック" pitchFamily="34" charset="-128"/>
              </a:rPr>
              <a:t>Broader classroom experiences </a:t>
            </a:r>
            <a:br>
              <a:rPr lang="en-GB" altLang="en-US" sz="3200" cap="none" dirty="0" smtClean="0">
                <a:ea typeface="ＭＳ Ｐゴシック" pitchFamily="34" charset="-128"/>
              </a:rPr>
            </a:br>
            <a:r>
              <a:rPr lang="en-GB" altLang="en-US" sz="3200" cap="none" dirty="0" smtClean="0">
                <a:ea typeface="ＭＳ Ｐゴシック" pitchFamily="34" charset="-128"/>
              </a:rPr>
              <a:t>more important than approach</a:t>
            </a:r>
            <a:r>
              <a:rPr lang="en-GB" altLang="en-US" dirty="0" smtClean="0">
                <a:ea typeface="ＭＳ Ｐゴシック" pitchFamily="34" charset="-128"/>
              </a:rPr>
              <a:t>?</a:t>
            </a:r>
          </a:p>
        </p:txBody>
      </p:sp>
      <p:sp>
        <p:nvSpPr>
          <p:cNvPr id="19459" name="Content Placeholder 2"/>
          <p:cNvSpPr>
            <a:spLocks noGrp="1"/>
          </p:cNvSpPr>
          <p:nvPr>
            <p:ph idx="1"/>
          </p:nvPr>
        </p:nvSpPr>
        <p:spPr>
          <a:xfrm>
            <a:off x="467544" y="1844824"/>
            <a:ext cx="8218789" cy="4616558"/>
          </a:xfrm>
        </p:spPr>
        <p:txBody>
          <a:bodyPr/>
          <a:lstStyle/>
          <a:p>
            <a:r>
              <a:rPr lang="en-GB" altLang="en-US" sz="2700" dirty="0">
                <a:ea typeface="ＭＳ Ｐゴシック" pitchFamily="34" charset="-128"/>
              </a:rPr>
              <a:t>At start of Year 7, all aspects of attitudes towards learning French had improved compared with Year 6</a:t>
            </a:r>
          </a:p>
          <a:p>
            <a:r>
              <a:rPr lang="en-GB" altLang="en-US" sz="2700" dirty="0">
                <a:ea typeface="ＭＳ Ｐゴシック" pitchFamily="34" charset="-128"/>
              </a:rPr>
              <a:t>Consistently, the highest level of agreement was French for travel abroad – </a:t>
            </a:r>
            <a:r>
              <a:rPr lang="en-GB" altLang="en-US" sz="2700" b="1" dirty="0">
                <a:ea typeface="ＭＳ Ｐゴシック" pitchFamily="34" charset="-128"/>
              </a:rPr>
              <a:t>learners’ main goal for language learning?</a:t>
            </a:r>
          </a:p>
          <a:p>
            <a:r>
              <a:rPr lang="en-GB" altLang="en-US" sz="2700" dirty="0">
                <a:ea typeface="ＭＳ Ｐゴシック" pitchFamily="34" charset="-128"/>
              </a:rPr>
              <a:t>By end of Year 7, all aspects of attitudes towards learning French declined (except travel) – YET</a:t>
            </a:r>
          </a:p>
          <a:p>
            <a:r>
              <a:rPr lang="en-GB" altLang="en-US" sz="2700" dirty="0">
                <a:ea typeface="ＭＳ Ｐゴシック" pitchFamily="34" charset="-128"/>
              </a:rPr>
              <a:t>89% of learners claimed to prefer French at secondary school</a:t>
            </a:r>
          </a:p>
        </p:txBody>
      </p:sp>
      <p:sp>
        <p:nvSpPr>
          <p:cNvPr id="19460"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defRPr b="1">
                <a:solidFill>
                  <a:schemeClr val="tx1"/>
                </a:solidFill>
                <a:latin typeface="Rdg Vesta" pitchFamily="2" charset="0"/>
                <a:ea typeface="ＭＳ Ｐゴシック" pitchFamily="34" charset="-128"/>
              </a:defRPr>
            </a:lvl1pPr>
            <a:lvl2pPr marL="720959" indent="-277292" eaLnBrk="0" hangingPunct="0">
              <a:defRPr b="1">
                <a:solidFill>
                  <a:schemeClr val="tx1"/>
                </a:solidFill>
                <a:latin typeface="Rdg Vesta" pitchFamily="2" charset="0"/>
                <a:ea typeface="ＭＳ Ｐゴシック" pitchFamily="34" charset="-128"/>
              </a:defRPr>
            </a:lvl2pPr>
            <a:lvl3pPr marL="1109167" indent="-221833" eaLnBrk="0" hangingPunct="0">
              <a:defRPr b="1">
                <a:solidFill>
                  <a:schemeClr val="tx1"/>
                </a:solidFill>
                <a:latin typeface="Rdg Vesta" pitchFamily="2" charset="0"/>
                <a:ea typeface="ＭＳ Ｐゴシック" pitchFamily="34" charset="-128"/>
              </a:defRPr>
            </a:lvl3pPr>
            <a:lvl4pPr marL="1552834" indent="-221833" eaLnBrk="0" hangingPunct="0">
              <a:defRPr b="1">
                <a:solidFill>
                  <a:schemeClr val="tx1"/>
                </a:solidFill>
                <a:latin typeface="Rdg Vesta" pitchFamily="2" charset="0"/>
                <a:ea typeface="ＭＳ Ｐゴシック" pitchFamily="34" charset="-128"/>
              </a:defRPr>
            </a:lvl4pPr>
            <a:lvl5pPr marL="1996501" indent="-221833" eaLnBrk="0" hangingPunct="0">
              <a:defRPr b="1">
                <a:solidFill>
                  <a:schemeClr val="tx1"/>
                </a:solidFill>
                <a:latin typeface="Rdg Vesta" pitchFamily="2" charset="0"/>
                <a:ea typeface="ＭＳ Ｐゴシック" pitchFamily="34" charset="-128"/>
              </a:defRPr>
            </a:lvl5pPr>
            <a:lvl6pPr marL="2440168" indent="-221833" eaLnBrk="0" fontAlgn="base" hangingPunct="0">
              <a:spcBef>
                <a:spcPct val="0"/>
              </a:spcBef>
              <a:spcAft>
                <a:spcPct val="0"/>
              </a:spcAft>
              <a:defRPr b="1">
                <a:solidFill>
                  <a:schemeClr val="tx1"/>
                </a:solidFill>
                <a:latin typeface="Rdg Vesta" pitchFamily="2" charset="0"/>
                <a:ea typeface="ＭＳ Ｐゴシック" pitchFamily="34" charset="-128"/>
              </a:defRPr>
            </a:lvl6pPr>
            <a:lvl7pPr marL="2883835" indent="-221833" eaLnBrk="0" fontAlgn="base" hangingPunct="0">
              <a:spcBef>
                <a:spcPct val="0"/>
              </a:spcBef>
              <a:spcAft>
                <a:spcPct val="0"/>
              </a:spcAft>
              <a:defRPr b="1">
                <a:solidFill>
                  <a:schemeClr val="tx1"/>
                </a:solidFill>
                <a:latin typeface="Rdg Vesta" pitchFamily="2" charset="0"/>
                <a:ea typeface="ＭＳ Ｐゴシック" pitchFamily="34" charset="-128"/>
              </a:defRPr>
            </a:lvl7pPr>
            <a:lvl8pPr marL="3327502" indent="-221833" eaLnBrk="0" fontAlgn="base" hangingPunct="0">
              <a:spcBef>
                <a:spcPct val="0"/>
              </a:spcBef>
              <a:spcAft>
                <a:spcPct val="0"/>
              </a:spcAft>
              <a:defRPr b="1">
                <a:solidFill>
                  <a:schemeClr val="tx1"/>
                </a:solidFill>
                <a:latin typeface="Rdg Vesta" pitchFamily="2" charset="0"/>
                <a:ea typeface="ＭＳ Ｐゴシック" pitchFamily="34" charset="-128"/>
              </a:defRPr>
            </a:lvl8pPr>
            <a:lvl9pPr marL="3771168" indent="-221833" eaLnBrk="0" fontAlgn="base" hangingPunct="0">
              <a:spcBef>
                <a:spcPct val="0"/>
              </a:spcBef>
              <a:spcAft>
                <a:spcPct val="0"/>
              </a:spcAft>
              <a:defRPr b="1">
                <a:solidFill>
                  <a:schemeClr val="tx1"/>
                </a:solidFill>
                <a:latin typeface="Rdg Vesta" pitchFamily="2" charset="0"/>
                <a:ea typeface="ＭＳ Ｐゴシック" pitchFamily="34" charset="-128"/>
              </a:defRPr>
            </a:lvl9pPr>
          </a:lstStyle>
          <a:p>
            <a:pPr eaLnBrk="1" hangingPunct="1"/>
            <a:fld id="{98F9A721-85FC-4E2E-AD46-B5EAD1066929}" type="slidenum">
              <a:rPr lang="en-GB" altLang="en-US" smtClean="0"/>
              <a:pPr eaLnBrk="1" hangingPunct="1"/>
              <a:t>33</a:t>
            </a:fld>
            <a:endParaRPr lang="en-GB" altLang="en-US" smtClean="0"/>
          </a:p>
        </p:txBody>
      </p:sp>
    </p:spTree>
    <p:extLst>
      <p:ext uri="{BB962C8B-B14F-4D97-AF65-F5344CB8AC3E}">
        <p14:creationId xmlns:p14="http://schemas.microsoft.com/office/powerpoint/2010/main" val="330179517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24800" y="836712"/>
            <a:ext cx="8280000" cy="936104"/>
          </a:xfrm>
        </p:spPr>
        <p:txBody>
          <a:bodyPr/>
          <a:lstStyle/>
          <a:p>
            <a:pPr eaLnBrk="1" hangingPunct="1"/>
            <a:r>
              <a:rPr lang="en-GB" altLang="en-US" sz="3100" dirty="0">
                <a:ea typeface="ＭＳ Ｐゴシック" pitchFamily="34" charset="-128"/>
              </a:rPr>
              <a:t> </a:t>
            </a:r>
            <a:r>
              <a:rPr lang="en-GB" altLang="en-US" sz="2800" cap="none" dirty="0" smtClean="0">
                <a:ea typeface="ＭＳ Ｐゴシック" pitchFamily="34" charset="-128"/>
              </a:rPr>
              <a:t>Attitudes * - compared with </a:t>
            </a:r>
            <a:br>
              <a:rPr lang="en-GB" altLang="en-US" sz="2800" cap="none" dirty="0" smtClean="0">
                <a:ea typeface="ＭＳ Ｐゴシック" pitchFamily="34" charset="-128"/>
              </a:rPr>
            </a:br>
            <a:r>
              <a:rPr lang="en-GB" altLang="en-US" sz="2800" cap="none" dirty="0" smtClean="0">
                <a:ea typeface="ＭＳ Ｐゴシック" pitchFamily="34" charset="-128"/>
              </a:rPr>
              <a:t>previous round</a:t>
            </a:r>
            <a:endParaRPr lang="en-GB" altLang="en-US" sz="2800" cap="none" dirty="0">
              <a:ea typeface="ＭＳ Ｐゴシック" pitchFamily="34" charset="-128"/>
            </a:endParaRPr>
          </a:p>
        </p:txBody>
      </p:sp>
      <p:graphicFrame>
        <p:nvGraphicFramePr>
          <p:cNvPr id="6" name="Content Placeholder 5"/>
          <p:cNvGraphicFramePr>
            <a:graphicFrameLocks noGrp="1"/>
          </p:cNvGraphicFramePr>
          <p:nvPr>
            <p:ph idx="1"/>
          </p:nvPr>
        </p:nvGraphicFramePr>
        <p:xfrm>
          <a:off x="540172" y="1981572"/>
          <a:ext cx="7704062" cy="4204762"/>
        </p:xfrm>
        <a:graphic>
          <a:graphicData uri="http://schemas.openxmlformats.org/drawingml/2006/table">
            <a:tbl>
              <a:tblPr/>
              <a:tblGrid>
                <a:gridCol w="2222954"/>
                <a:gridCol w="1850905"/>
                <a:gridCol w="1852462"/>
                <a:gridCol w="1777741"/>
              </a:tblGrid>
              <a:tr h="1406269">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700" b="1" i="0" u="none" strike="noStrike" cap="none" normalizeH="0" baseline="0" dirty="0" smtClean="0">
                        <a:ln>
                          <a:noFill/>
                        </a:ln>
                        <a:solidFill>
                          <a:srgbClr val="FFFFFF"/>
                        </a:solidFill>
                        <a:effectLst/>
                        <a:latin typeface="Rdg Vesta" pitchFamily="2" charset="0"/>
                        <a:ea typeface="ＭＳ Ｐゴシック" pitchFamily="34" charset="-128"/>
                      </a:endParaRPr>
                    </a:p>
                  </a:txBody>
                  <a:tcPr marL="89657" marR="89657" marT="43744" marB="437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700" b="1" i="0" u="none" strike="noStrike" cap="none" normalizeH="0" baseline="0" dirty="0" smtClean="0">
                          <a:ln>
                            <a:noFill/>
                          </a:ln>
                          <a:solidFill>
                            <a:schemeClr val="tx1"/>
                          </a:solidFill>
                          <a:effectLst/>
                          <a:latin typeface="Rdg Vesta" pitchFamily="2" charset="0"/>
                          <a:ea typeface="ＭＳ Ｐゴシック" pitchFamily="34" charset="-128"/>
                        </a:rPr>
                        <a:t>Year 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900" b="1" i="0" u="none" strike="noStrike" cap="none" normalizeH="0" baseline="0" dirty="0" smtClean="0">
                          <a:ln>
                            <a:noFill/>
                          </a:ln>
                          <a:solidFill>
                            <a:schemeClr val="tx1"/>
                          </a:solidFill>
                          <a:effectLst/>
                          <a:latin typeface="Rdg Vesta" pitchFamily="2" charset="0"/>
                          <a:ea typeface="ＭＳ Ｐゴシック" pitchFamily="34" charset="-128"/>
                        </a:rPr>
                        <a:t>Mean response</a:t>
                      </a:r>
                    </a:p>
                  </a:txBody>
                  <a:tcPr marL="89657" marR="89657" marT="43744" marB="437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700" b="1" i="0" u="none" strike="noStrike" cap="none" normalizeH="0" baseline="0" smtClean="0">
                          <a:ln>
                            <a:noFill/>
                          </a:ln>
                          <a:solidFill>
                            <a:schemeClr val="tx1"/>
                          </a:solidFill>
                          <a:effectLst/>
                          <a:latin typeface="Rdg Vesta" pitchFamily="2" charset="0"/>
                          <a:ea typeface="ＭＳ Ｐゴシック" pitchFamily="34" charset="-128"/>
                        </a:rPr>
                        <a:t>Year 7(1)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900" b="1" i="0" u="none" strike="noStrike" cap="none" normalizeH="0" baseline="0" smtClean="0">
                          <a:ln>
                            <a:noFill/>
                          </a:ln>
                          <a:solidFill>
                            <a:schemeClr val="tx1"/>
                          </a:solidFill>
                          <a:effectLst/>
                          <a:latin typeface="Rdg Vesta" pitchFamily="2" charset="0"/>
                          <a:ea typeface="ＭＳ Ｐゴシック" pitchFamily="34" charset="-128"/>
                        </a:rPr>
                        <a:t>Mean response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900" b="1" i="0" u="none" strike="noStrike" cap="none" normalizeH="0" baseline="0" smtClean="0">
                        <a:ln>
                          <a:noFill/>
                        </a:ln>
                        <a:solidFill>
                          <a:schemeClr val="tx1"/>
                        </a:solidFill>
                        <a:effectLst/>
                        <a:latin typeface="Rdg Vesta" pitchFamily="2" charset="0"/>
                        <a:ea typeface="ＭＳ Ｐゴシック" pitchFamily="34" charset="-128"/>
                      </a:endParaRPr>
                    </a:p>
                  </a:txBody>
                  <a:tcPr marL="89657" marR="89657" marT="43744" marB="437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700" b="1" i="0" u="none" strike="noStrike" cap="none" normalizeH="0" baseline="0" smtClean="0">
                          <a:ln>
                            <a:noFill/>
                          </a:ln>
                          <a:solidFill>
                            <a:schemeClr val="tx1"/>
                          </a:solidFill>
                          <a:effectLst/>
                          <a:latin typeface="Rdg Vesta" pitchFamily="2" charset="0"/>
                          <a:ea typeface="ＭＳ Ｐゴシック" pitchFamily="34" charset="-128"/>
                        </a:rPr>
                        <a:t>Year 7(2)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900" b="1" i="0" u="none" strike="noStrike" cap="none" normalizeH="0" baseline="0" smtClean="0">
                          <a:ln>
                            <a:noFill/>
                          </a:ln>
                          <a:solidFill>
                            <a:schemeClr val="tx1"/>
                          </a:solidFill>
                          <a:effectLst/>
                          <a:latin typeface="Rdg Vesta" pitchFamily="2" charset="0"/>
                          <a:ea typeface="ＭＳ Ｐゴシック" pitchFamily="34" charset="-128"/>
                        </a:rPr>
                        <a:t>Mean Response</a:t>
                      </a:r>
                    </a:p>
                  </a:txBody>
                  <a:tcPr marL="89657" marR="89657" marT="43744" marB="437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1212266">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smtClean="0">
                          <a:ln>
                            <a:noFill/>
                          </a:ln>
                          <a:solidFill>
                            <a:srgbClr val="BF0071"/>
                          </a:solidFill>
                          <a:effectLst/>
                          <a:latin typeface="Rdg Vesta" pitchFamily="2" charset="0"/>
                          <a:ea typeface="ＭＳ Ｐゴシック" pitchFamily="34" charset="-128"/>
                        </a:rPr>
                        <a:t>Enjoyed French lessons?</a:t>
                      </a:r>
                    </a:p>
                  </a:txBody>
                  <a:tcPr marL="89657" marR="89657" marT="43744" marB="437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smtClean="0">
                          <a:ln>
                            <a:noFill/>
                          </a:ln>
                          <a:solidFill>
                            <a:srgbClr val="BF0071"/>
                          </a:solidFill>
                          <a:effectLst/>
                          <a:latin typeface="Rdg Vesta" pitchFamily="2" charset="0"/>
                          <a:ea typeface="ＭＳ Ｐゴシック" pitchFamily="34" charset="-128"/>
                        </a:rPr>
                        <a:t>2.30</a:t>
                      </a:r>
                    </a:p>
                  </a:txBody>
                  <a:tcPr marL="89657" marR="89657" marT="43744" marB="437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BF0071"/>
                          </a:solidFill>
                          <a:effectLst/>
                          <a:latin typeface="Rdg Vesta" pitchFamily="2" charset="0"/>
                          <a:ea typeface="ＭＳ Ｐゴシック" pitchFamily="34" charset="-128"/>
                        </a:rPr>
                        <a:t>2.94*</a:t>
                      </a:r>
                    </a:p>
                  </a:txBody>
                  <a:tcPr marL="89657" marR="89657" marT="43744" marB="437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smtClean="0">
                          <a:ln>
                            <a:noFill/>
                          </a:ln>
                          <a:solidFill>
                            <a:srgbClr val="BF0071"/>
                          </a:solidFill>
                          <a:effectLst/>
                          <a:latin typeface="Rdg Vesta" pitchFamily="2" charset="0"/>
                          <a:ea typeface="ＭＳ Ｐゴシック" pitchFamily="34" charset="-128"/>
                        </a:rPr>
                        <a:t>2.87*</a:t>
                      </a:r>
                    </a:p>
                  </a:txBody>
                  <a:tcPr marL="89657" marR="89657" marT="43744" marB="437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r>
              <a:tr h="1586227">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smtClean="0">
                          <a:ln>
                            <a:noFill/>
                          </a:ln>
                          <a:solidFill>
                            <a:srgbClr val="BF0071"/>
                          </a:solidFill>
                          <a:effectLst/>
                          <a:latin typeface="Rdg Vesta" pitchFamily="2" charset="0"/>
                          <a:ea typeface="ＭＳ Ｐゴシック" pitchFamily="34" charset="-128"/>
                        </a:rPr>
                        <a:t>Looking forward to future French learning</a:t>
                      </a:r>
                    </a:p>
                  </a:txBody>
                  <a:tcPr marL="89657" marR="89657" marT="43744" marB="437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BF0071"/>
                          </a:solidFill>
                          <a:effectLst/>
                          <a:latin typeface="Rdg Vesta" pitchFamily="2" charset="0"/>
                          <a:ea typeface="ＭＳ Ｐゴシック" pitchFamily="34" charset="-128"/>
                        </a:rPr>
                        <a:t>2.24</a:t>
                      </a:r>
                    </a:p>
                  </a:txBody>
                  <a:tcPr marL="89657" marR="89657" marT="43744" marB="437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smtClean="0">
                          <a:ln>
                            <a:noFill/>
                          </a:ln>
                          <a:solidFill>
                            <a:srgbClr val="BF0071"/>
                          </a:solidFill>
                          <a:effectLst/>
                          <a:latin typeface="Rdg Vesta" pitchFamily="2" charset="0"/>
                          <a:ea typeface="ＭＳ Ｐゴシック" pitchFamily="34" charset="-128"/>
                        </a:rPr>
                        <a:t>3.13*</a:t>
                      </a:r>
                    </a:p>
                  </a:txBody>
                  <a:tcPr marL="89657" marR="89657" marT="43744" marB="437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BF0071"/>
                          </a:solidFill>
                          <a:effectLst/>
                          <a:latin typeface="Rdg Vesta" pitchFamily="2" charset="0"/>
                          <a:ea typeface="ＭＳ Ｐゴシック" pitchFamily="34" charset="-128"/>
                        </a:rPr>
                        <a:t>3.06</a:t>
                      </a:r>
                    </a:p>
                  </a:txBody>
                  <a:tcPr marL="89657" marR="89657" marT="43744" marB="437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r>
            </a:tbl>
          </a:graphicData>
        </a:graphic>
      </p:graphicFrame>
      <p:sp>
        <p:nvSpPr>
          <p:cNvPr id="20505"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19419" indent="-27575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7627" indent="-22029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1294" indent="-22029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4961" indent="-22029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38628" indent="-22029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2295" indent="-22029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5962" indent="-22029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69628" indent="-22029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0F458418-8B63-46A7-BB42-6B682C261EE0}" type="slidenum">
              <a:rPr lang="en-GB" altLang="en-US" sz="1700">
                <a:latin typeface="Rdg Vesta" pitchFamily="2" charset="0"/>
              </a:rPr>
              <a:pPr eaLnBrk="1" hangingPunct="1">
                <a:lnSpc>
                  <a:spcPct val="100000"/>
                </a:lnSpc>
                <a:spcBef>
                  <a:spcPct val="0"/>
                </a:spcBef>
                <a:buClrTx/>
                <a:buFontTx/>
                <a:buNone/>
              </a:pPr>
              <a:t>34</a:t>
            </a:fld>
            <a:endParaRPr lang="en-GB" altLang="en-US" sz="1700">
              <a:latin typeface="Rdg Vesta" pitchFamily="2" charset="0"/>
            </a:endParaRPr>
          </a:p>
        </p:txBody>
      </p:sp>
    </p:spTree>
    <p:extLst>
      <p:ext uri="{BB962C8B-B14F-4D97-AF65-F5344CB8AC3E}">
        <p14:creationId xmlns:p14="http://schemas.microsoft.com/office/powerpoint/2010/main" val="367151328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11478" y="258334"/>
            <a:ext cx="6194072" cy="1142747"/>
          </a:xfrm>
        </p:spPr>
        <p:txBody>
          <a:bodyPr/>
          <a:lstStyle/>
          <a:p>
            <a:pPr eaLnBrk="1" hangingPunct="1"/>
            <a:r>
              <a:rPr lang="en-GB" altLang="en-US" sz="2800" cap="none" dirty="0" smtClean="0">
                <a:ea typeface="ＭＳ Ｐゴシック" pitchFamily="34" charset="-128"/>
              </a:rPr>
              <a:t>Attitudes: * - compared with </a:t>
            </a:r>
            <a:br>
              <a:rPr lang="en-GB" altLang="en-US" sz="2800" cap="none" dirty="0" smtClean="0">
                <a:ea typeface="ＭＳ Ｐゴシック" pitchFamily="34" charset="-128"/>
              </a:rPr>
            </a:br>
            <a:r>
              <a:rPr lang="en-GB" altLang="en-US" sz="2800" cap="none" dirty="0" smtClean="0">
                <a:ea typeface="ＭＳ Ｐゴシック" pitchFamily="34" charset="-128"/>
              </a:rPr>
              <a:t>previous round</a:t>
            </a:r>
          </a:p>
        </p:txBody>
      </p:sp>
      <p:graphicFrame>
        <p:nvGraphicFramePr>
          <p:cNvPr id="6" name="Content Placeholder 5"/>
          <p:cNvGraphicFramePr>
            <a:graphicFrameLocks noGrp="1"/>
          </p:cNvGraphicFramePr>
          <p:nvPr>
            <p:ph idx="1"/>
          </p:nvPr>
        </p:nvGraphicFramePr>
        <p:xfrm>
          <a:off x="754995" y="1568237"/>
          <a:ext cx="7931337" cy="4963047"/>
        </p:xfrm>
        <a:graphic>
          <a:graphicData uri="http://schemas.openxmlformats.org/drawingml/2006/table">
            <a:tbl>
              <a:tblPr/>
              <a:tblGrid>
                <a:gridCol w="2232294"/>
                <a:gridCol w="1872698"/>
                <a:gridCol w="1871142"/>
                <a:gridCol w="1955203"/>
              </a:tblGrid>
              <a:tr h="1503674">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700" b="1" i="0" u="none" strike="noStrike" cap="none" normalizeH="0" baseline="0" dirty="0" smtClean="0">
                          <a:ln>
                            <a:noFill/>
                          </a:ln>
                          <a:solidFill>
                            <a:srgbClr val="FFFFFF"/>
                          </a:solidFill>
                          <a:effectLst/>
                          <a:latin typeface="Rdg Vesta" pitchFamily="2" charset="0"/>
                          <a:ea typeface="ＭＳ Ｐゴシック" pitchFamily="34" charset="-128"/>
                        </a:rPr>
                        <a:t>Learning French…</a:t>
                      </a:r>
                    </a:p>
                  </a:txBody>
                  <a:tcPr marL="89665" marR="89665" marT="43764" marB="43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700" b="1" i="0" u="none" strike="noStrike" cap="none" normalizeH="0" baseline="0" dirty="0" smtClean="0">
                          <a:ln>
                            <a:noFill/>
                          </a:ln>
                          <a:solidFill>
                            <a:schemeClr val="tx1"/>
                          </a:solidFill>
                          <a:effectLst/>
                          <a:latin typeface="Rdg Vesta" pitchFamily="2" charset="0"/>
                          <a:ea typeface="ＭＳ Ｐゴシック" pitchFamily="34" charset="-128"/>
                        </a:rPr>
                        <a:t>Year 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900" b="1" i="0" u="none" strike="noStrike" cap="none" normalizeH="0" baseline="0" dirty="0" smtClean="0">
                          <a:ln>
                            <a:noFill/>
                          </a:ln>
                          <a:solidFill>
                            <a:schemeClr val="tx1"/>
                          </a:solidFill>
                          <a:effectLst/>
                          <a:latin typeface="Rdg Vesta" pitchFamily="2" charset="0"/>
                          <a:ea typeface="ＭＳ Ｐゴシック" pitchFamily="34" charset="-128"/>
                        </a:rPr>
                        <a:t>Mean response</a:t>
                      </a:r>
                    </a:p>
                  </a:txBody>
                  <a:tcPr marL="89665" marR="89665" marT="43764" marB="43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700" b="1" i="0" u="none" strike="noStrike" cap="none" normalizeH="0" baseline="0" smtClean="0">
                          <a:ln>
                            <a:noFill/>
                          </a:ln>
                          <a:solidFill>
                            <a:schemeClr val="tx1"/>
                          </a:solidFill>
                          <a:effectLst/>
                          <a:latin typeface="Rdg Vesta" pitchFamily="2" charset="0"/>
                          <a:ea typeface="ＭＳ Ｐゴシック" pitchFamily="34" charset="-128"/>
                        </a:rPr>
                        <a:t>Year 7(1)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900" b="1" i="0" u="none" strike="noStrike" cap="none" normalizeH="0" baseline="0" smtClean="0">
                          <a:ln>
                            <a:noFill/>
                          </a:ln>
                          <a:solidFill>
                            <a:schemeClr val="tx1"/>
                          </a:solidFill>
                          <a:effectLst/>
                          <a:latin typeface="Rdg Vesta" pitchFamily="2" charset="0"/>
                          <a:ea typeface="ＭＳ Ｐゴシック" pitchFamily="34" charset="-128"/>
                        </a:rPr>
                        <a:t>Mean response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900" b="1" i="0" u="none" strike="noStrike" cap="none" normalizeH="0" baseline="0" smtClean="0">
                        <a:ln>
                          <a:noFill/>
                        </a:ln>
                        <a:solidFill>
                          <a:schemeClr val="tx1"/>
                        </a:solidFill>
                        <a:effectLst/>
                        <a:latin typeface="Rdg Vesta" pitchFamily="2"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900" b="1" i="0" u="none" strike="noStrike" cap="none" normalizeH="0" baseline="0" smtClean="0">
                        <a:ln>
                          <a:noFill/>
                        </a:ln>
                        <a:solidFill>
                          <a:schemeClr val="tx1"/>
                        </a:solidFill>
                        <a:effectLst/>
                        <a:latin typeface="Rdg Vesta" pitchFamily="2" charset="0"/>
                        <a:ea typeface="ＭＳ Ｐゴシック" pitchFamily="34" charset="-128"/>
                      </a:endParaRPr>
                    </a:p>
                  </a:txBody>
                  <a:tcPr marL="89665" marR="89665" marT="43764" marB="43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700" b="1" i="0" u="none" strike="noStrike" cap="none" normalizeH="0" baseline="0" smtClean="0">
                          <a:ln>
                            <a:noFill/>
                          </a:ln>
                          <a:solidFill>
                            <a:schemeClr val="tx1"/>
                          </a:solidFill>
                          <a:effectLst/>
                          <a:latin typeface="Rdg Vesta" pitchFamily="2" charset="0"/>
                          <a:ea typeface="ＭＳ Ｐゴシック" pitchFamily="34" charset="-128"/>
                        </a:rPr>
                        <a:t>Year 7(2)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900" b="1" i="0" u="none" strike="noStrike" cap="none" normalizeH="0" baseline="0" smtClean="0">
                          <a:ln>
                            <a:noFill/>
                          </a:ln>
                          <a:solidFill>
                            <a:schemeClr val="tx1"/>
                          </a:solidFill>
                          <a:effectLst/>
                          <a:latin typeface="Rdg Vesta" pitchFamily="2" charset="0"/>
                          <a:ea typeface="ＭＳ Ｐゴシック" pitchFamily="34" charset="-128"/>
                        </a:rPr>
                        <a:t>Mean Response</a:t>
                      </a:r>
                    </a:p>
                  </a:txBody>
                  <a:tcPr marL="89665" marR="89665" marT="43764" marB="43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768171">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BF0071"/>
                          </a:solidFill>
                          <a:effectLst/>
                          <a:latin typeface="Rdg Vesta" pitchFamily="2" charset="0"/>
                          <a:ea typeface="ＭＳ Ｐゴシック" pitchFamily="34" charset="-128"/>
                        </a:rPr>
                        <a:t>Is important</a:t>
                      </a:r>
                    </a:p>
                  </a:txBody>
                  <a:tcPr marL="89665" marR="89665" marT="43764" marB="43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BF0071"/>
                          </a:solidFill>
                          <a:effectLst/>
                          <a:latin typeface="Rdg Vesta" pitchFamily="2" charset="0"/>
                          <a:ea typeface="ＭＳ Ｐゴシック" pitchFamily="34" charset="-128"/>
                        </a:rPr>
                        <a:t>2.95</a:t>
                      </a:r>
                    </a:p>
                  </a:txBody>
                  <a:tcPr marL="89665" marR="89665" marT="43764" marB="43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BF0071"/>
                          </a:solidFill>
                          <a:effectLst/>
                          <a:latin typeface="Rdg Vesta" pitchFamily="2" charset="0"/>
                          <a:ea typeface="ＭＳ Ｐゴシック" pitchFamily="34" charset="-128"/>
                        </a:rPr>
                        <a:t>3.09*</a:t>
                      </a:r>
                    </a:p>
                  </a:txBody>
                  <a:tcPr marL="89665" marR="89665" marT="43764" marB="43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BF0071"/>
                          </a:solidFill>
                          <a:effectLst/>
                          <a:latin typeface="Rdg Vesta" pitchFamily="2" charset="0"/>
                          <a:ea typeface="ＭＳ Ｐゴシック" pitchFamily="34" charset="-128"/>
                        </a:rPr>
                        <a:t>2.99</a:t>
                      </a:r>
                    </a:p>
                  </a:txBody>
                  <a:tcPr marL="89665" marR="89665" marT="43764" marB="43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r>
              <a:tr h="768171">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BF0071"/>
                          </a:solidFill>
                          <a:effectLst/>
                          <a:latin typeface="Rdg Vesta" pitchFamily="2" charset="0"/>
                          <a:ea typeface="ＭＳ Ｐゴシック" pitchFamily="34" charset="-128"/>
                        </a:rPr>
                        <a:t>Is fun</a:t>
                      </a:r>
                    </a:p>
                  </a:txBody>
                  <a:tcPr marL="89665" marR="89665" marT="43764" marB="43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BF0071"/>
                          </a:solidFill>
                          <a:effectLst/>
                          <a:latin typeface="Rdg Vesta" pitchFamily="2" charset="0"/>
                          <a:ea typeface="ＭＳ Ｐゴシック" pitchFamily="34" charset="-128"/>
                        </a:rPr>
                        <a:t>2.49</a:t>
                      </a:r>
                    </a:p>
                  </a:txBody>
                  <a:tcPr marL="89665" marR="89665" marT="43764" marB="43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BF0071"/>
                          </a:solidFill>
                          <a:effectLst/>
                          <a:latin typeface="Rdg Vesta" pitchFamily="2" charset="0"/>
                          <a:ea typeface="ＭＳ Ｐゴシック" pitchFamily="34" charset="-128"/>
                        </a:rPr>
                        <a:t>3.03*</a:t>
                      </a:r>
                    </a:p>
                  </a:txBody>
                  <a:tcPr marL="89665" marR="89665" marT="43764" marB="43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BF0071"/>
                          </a:solidFill>
                          <a:effectLst/>
                          <a:latin typeface="Rdg Vesta" pitchFamily="2" charset="0"/>
                          <a:ea typeface="ＭＳ Ｐゴシック" pitchFamily="34" charset="-128"/>
                        </a:rPr>
                        <a:t>2.93*</a:t>
                      </a:r>
                    </a:p>
                  </a:txBody>
                  <a:tcPr marL="89665" marR="89665" marT="43764" marB="43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r>
              <a:tr h="998122">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BF0071"/>
                          </a:solidFill>
                          <a:effectLst/>
                          <a:latin typeface="Rdg Vesta" pitchFamily="2" charset="0"/>
                          <a:ea typeface="ＭＳ Ｐゴシック" pitchFamily="34" charset="-128"/>
                        </a:rPr>
                        <a:t>Will help get a good job</a:t>
                      </a:r>
                    </a:p>
                  </a:txBody>
                  <a:tcPr marL="89665" marR="89665" marT="43764" marB="43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BF0071"/>
                          </a:solidFill>
                          <a:effectLst/>
                          <a:latin typeface="Rdg Vesta" pitchFamily="2" charset="0"/>
                          <a:ea typeface="ＭＳ Ｐゴシック" pitchFamily="34" charset="-128"/>
                        </a:rPr>
                        <a:t>2.33</a:t>
                      </a:r>
                    </a:p>
                  </a:txBody>
                  <a:tcPr marL="89665" marR="89665" marT="43764" marB="43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BF0071"/>
                          </a:solidFill>
                          <a:effectLst/>
                          <a:latin typeface="Rdg Vesta" pitchFamily="2" charset="0"/>
                          <a:ea typeface="ＭＳ Ｐゴシック" pitchFamily="34" charset="-128"/>
                        </a:rPr>
                        <a:t>2.75*</a:t>
                      </a:r>
                    </a:p>
                  </a:txBody>
                  <a:tcPr marL="89665" marR="89665" marT="43764" marB="43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BF0071"/>
                          </a:solidFill>
                          <a:effectLst/>
                          <a:latin typeface="Rdg Vesta" pitchFamily="2" charset="0"/>
                          <a:ea typeface="ＭＳ Ｐゴシック" pitchFamily="34" charset="-128"/>
                        </a:rPr>
                        <a:t>2.63</a:t>
                      </a:r>
                    </a:p>
                  </a:txBody>
                  <a:tcPr marL="89665" marR="89665" marT="43764" marB="43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r>
              <a:tr h="924909">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BF0071"/>
                          </a:solidFill>
                          <a:effectLst/>
                          <a:latin typeface="Rdg Vesta" pitchFamily="2" charset="0"/>
                          <a:ea typeface="ＭＳ Ｐゴシック" pitchFamily="34" charset="-128"/>
                        </a:rPr>
                        <a:t>Will help for travel abroad</a:t>
                      </a:r>
                    </a:p>
                  </a:txBody>
                  <a:tcPr marL="89665" marR="89665" marT="43764" marB="43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BF0071"/>
                          </a:solidFill>
                          <a:effectLst/>
                          <a:latin typeface="Rdg Vesta" pitchFamily="2" charset="0"/>
                          <a:ea typeface="ＭＳ Ｐゴシック" pitchFamily="34" charset="-128"/>
                        </a:rPr>
                        <a:t>3.41</a:t>
                      </a:r>
                    </a:p>
                  </a:txBody>
                  <a:tcPr marL="89665" marR="89665" marT="43764" marB="43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BF0071"/>
                          </a:solidFill>
                          <a:effectLst/>
                          <a:latin typeface="Rdg Vesta" pitchFamily="2" charset="0"/>
                          <a:ea typeface="ＭＳ Ｐゴシック" pitchFamily="34" charset="-128"/>
                        </a:rPr>
                        <a:t>3.55</a:t>
                      </a:r>
                    </a:p>
                  </a:txBody>
                  <a:tcPr marL="89665" marR="89665" marT="43764" marB="43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dirty="0" smtClean="0">
                          <a:ln>
                            <a:noFill/>
                          </a:ln>
                          <a:solidFill>
                            <a:srgbClr val="BF0071"/>
                          </a:solidFill>
                          <a:effectLst/>
                          <a:latin typeface="Rdg Vesta" pitchFamily="2" charset="0"/>
                          <a:ea typeface="ＭＳ Ｐゴシック" pitchFamily="34" charset="-128"/>
                        </a:rPr>
                        <a:t>3.55</a:t>
                      </a:r>
                    </a:p>
                  </a:txBody>
                  <a:tcPr marL="89665" marR="89665" marT="43764" marB="43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r>
            </a:tbl>
          </a:graphicData>
        </a:graphic>
      </p:graphicFrame>
      <p:sp>
        <p:nvSpPr>
          <p:cNvPr id="21539"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19419" indent="-27575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7627" indent="-22029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1294" indent="-22029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4961" indent="-22029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38628" indent="-22029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2295" indent="-22029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5962" indent="-22029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69628" indent="-22029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28A6026D-0EEA-42A1-9124-2821BFBC8630}" type="slidenum">
              <a:rPr lang="en-GB" altLang="en-US" sz="1700">
                <a:latin typeface="Rdg Vesta" pitchFamily="2" charset="0"/>
              </a:rPr>
              <a:pPr eaLnBrk="1" hangingPunct="1">
                <a:lnSpc>
                  <a:spcPct val="100000"/>
                </a:lnSpc>
                <a:spcBef>
                  <a:spcPct val="0"/>
                </a:spcBef>
                <a:buClrTx/>
                <a:buFontTx/>
                <a:buNone/>
              </a:pPr>
              <a:t>35</a:t>
            </a:fld>
            <a:endParaRPr lang="en-GB" altLang="en-US" sz="1700">
              <a:latin typeface="Rdg Vesta" pitchFamily="2" charset="0"/>
            </a:endParaRPr>
          </a:p>
        </p:txBody>
      </p:sp>
    </p:spTree>
    <p:extLst>
      <p:ext uri="{BB962C8B-B14F-4D97-AF65-F5344CB8AC3E}">
        <p14:creationId xmlns:p14="http://schemas.microsoft.com/office/powerpoint/2010/main" val="413125767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24800" y="980728"/>
            <a:ext cx="8280000" cy="864096"/>
          </a:xfrm>
        </p:spPr>
        <p:txBody>
          <a:bodyPr/>
          <a:lstStyle/>
          <a:p>
            <a:r>
              <a:rPr lang="en-GB" altLang="en-US" sz="2800" cap="none" dirty="0" smtClean="0">
                <a:ea typeface="ＭＳ Ｐゴシック" pitchFamily="34" charset="-128"/>
              </a:rPr>
              <a:t>Future self-efficacy a clue to</a:t>
            </a:r>
            <a:br>
              <a:rPr lang="en-GB" altLang="en-US" sz="2800" cap="none" dirty="0" smtClean="0">
                <a:ea typeface="ＭＳ Ｐゴシック" pitchFamily="34" charset="-128"/>
              </a:rPr>
            </a:br>
            <a:r>
              <a:rPr lang="en-GB" altLang="en-US" sz="2800" cap="none" dirty="0" smtClean="0">
                <a:ea typeface="ＭＳ Ｐゴシック" pitchFamily="34" charset="-128"/>
              </a:rPr>
              <a:t>attitudes?</a:t>
            </a:r>
          </a:p>
        </p:txBody>
      </p:sp>
      <p:sp>
        <p:nvSpPr>
          <p:cNvPr id="22531" name="Content Placeholder 2"/>
          <p:cNvSpPr>
            <a:spLocks noGrp="1"/>
          </p:cNvSpPr>
          <p:nvPr>
            <p:ph idx="1"/>
          </p:nvPr>
        </p:nvSpPr>
        <p:spPr>
          <a:xfrm>
            <a:off x="754995" y="2060848"/>
            <a:ext cx="7931338" cy="4400534"/>
          </a:xfrm>
        </p:spPr>
        <p:txBody>
          <a:bodyPr/>
          <a:lstStyle/>
          <a:p>
            <a:r>
              <a:rPr lang="en-GB" altLang="en-US" sz="2400" dirty="0" smtClean="0">
                <a:ea typeface="ＭＳ Ｐゴシック" pitchFamily="34" charset="-128"/>
              </a:rPr>
              <a:t>At end of Year 6, only 41% felt they would do quite well or very well the following year</a:t>
            </a:r>
          </a:p>
          <a:p>
            <a:r>
              <a:rPr lang="en-GB" altLang="en-US" sz="2400" dirty="0" smtClean="0">
                <a:ea typeface="ＭＳ Ｐゴシック" pitchFamily="34" charset="-128"/>
              </a:rPr>
              <a:t>Overall, future self-efficacy levels increased between Year 6 and start of Year 7 at a statistically significant level – BUT</a:t>
            </a:r>
          </a:p>
          <a:p>
            <a:r>
              <a:rPr lang="en-GB" altLang="en-US" sz="2400" dirty="0" smtClean="0">
                <a:ea typeface="ＭＳ Ｐゴシック" pitchFamily="34" charset="-128"/>
              </a:rPr>
              <a:t>No significant increase between the start and end of Year 7 – stagnation in expectations of future progress?</a:t>
            </a:r>
          </a:p>
          <a:p>
            <a:r>
              <a:rPr lang="en-GB" altLang="en-US" sz="2400" dirty="0" smtClean="0">
                <a:ea typeface="ＭＳ Ｐゴシック" pitchFamily="34" charset="-128"/>
              </a:rPr>
              <a:t>Lowest score for future ability to hold a conversation with a real French person, at all time points – a mismatch between learners’ goals and what classroom equips them to do</a:t>
            </a:r>
            <a:r>
              <a:rPr lang="en-GB" altLang="en-US" dirty="0" smtClean="0">
                <a:ea typeface="ＭＳ Ｐゴシック" pitchFamily="34" charset="-128"/>
              </a:rPr>
              <a:t>?</a:t>
            </a:r>
          </a:p>
          <a:p>
            <a:endParaRPr lang="en-GB" altLang="en-US" dirty="0" smtClean="0">
              <a:ea typeface="ＭＳ Ｐゴシック" pitchFamily="34" charset="-128"/>
            </a:endParaRPr>
          </a:p>
        </p:txBody>
      </p:sp>
      <p:sp>
        <p:nvSpPr>
          <p:cNvPr id="22532"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defRPr b="1">
                <a:solidFill>
                  <a:schemeClr val="tx1"/>
                </a:solidFill>
                <a:latin typeface="Rdg Vesta" pitchFamily="2" charset="0"/>
                <a:ea typeface="ＭＳ Ｐゴシック" pitchFamily="34" charset="-128"/>
              </a:defRPr>
            </a:lvl1pPr>
            <a:lvl2pPr marL="720959" indent="-277292" eaLnBrk="0" hangingPunct="0">
              <a:defRPr b="1">
                <a:solidFill>
                  <a:schemeClr val="tx1"/>
                </a:solidFill>
                <a:latin typeface="Rdg Vesta" pitchFamily="2" charset="0"/>
                <a:ea typeface="ＭＳ Ｐゴシック" pitchFamily="34" charset="-128"/>
              </a:defRPr>
            </a:lvl2pPr>
            <a:lvl3pPr marL="1109167" indent="-221833" eaLnBrk="0" hangingPunct="0">
              <a:defRPr b="1">
                <a:solidFill>
                  <a:schemeClr val="tx1"/>
                </a:solidFill>
                <a:latin typeface="Rdg Vesta" pitchFamily="2" charset="0"/>
                <a:ea typeface="ＭＳ Ｐゴシック" pitchFamily="34" charset="-128"/>
              </a:defRPr>
            </a:lvl3pPr>
            <a:lvl4pPr marL="1552834" indent="-221833" eaLnBrk="0" hangingPunct="0">
              <a:defRPr b="1">
                <a:solidFill>
                  <a:schemeClr val="tx1"/>
                </a:solidFill>
                <a:latin typeface="Rdg Vesta" pitchFamily="2" charset="0"/>
                <a:ea typeface="ＭＳ Ｐゴシック" pitchFamily="34" charset="-128"/>
              </a:defRPr>
            </a:lvl4pPr>
            <a:lvl5pPr marL="1996501" indent="-221833" eaLnBrk="0" hangingPunct="0">
              <a:defRPr b="1">
                <a:solidFill>
                  <a:schemeClr val="tx1"/>
                </a:solidFill>
                <a:latin typeface="Rdg Vesta" pitchFamily="2" charset="0"/>
                <a:ea typeface="ＭＳ Ｐゴシック" pitchFamily="34" charset="-128"/>
              </a:defRPr>
            </a:lvl5pPr>
            <a:lvl6pPr marL="2440168" indent="-221833" eaLnBrk="0" fontAlgn="base" hangingPunct="0">
              <a:spcBef>
                <a:spcPct val="0"/>
              </a:spcBef>
              <a:spcAft>
                <a:spcPct val="0"/>
              </a:spcAft>
              <a:defRPr b="1">
                <a:solidFill>
                  <a:schemeClr val="tx1"/>
                </a:solidFill>
                <a:latin typeface="Rdg Vesta" pitchFamily="2" charset="0"/>
                <a:ea typeface="ＭＳ Ｐゴシック" pitchFamily="34" charset="-128"/>
              </a:defRPr>
            </a:lvl6pPr>
            <a:lvl7pPr marL="2883835" indent="-221833" eaLnBrk="0" fontAlgn="base" hangingPunct="0">
              <a:spcBef>
                <a:spcPct val="0"/>
              </a:spcBef>
              <a:spcAft>
                <a:spcPct val="0"/>
              </a:spcAft>
              <a:defRPr b="1">
                <a:solidFill>
                  <a:schemeClr val="tx1"/>
                </a:solidFill>
                <a:latin typeface="Rdg Vesta" pitchFamily="2" charset="0"/>
                <a:ea typeface="ＭＳ Ｐゴシック" pitchFamily="34" charset="-128"/>
              </a:defRPr>
            </a:lvl7pPr>
            <a:lvl8pPr marL="3327502" indent="-221833" eaLnBrk="0" fontAlgn="base" hangingPunct="0">
              <a:spcBef>
                <a:spcPct val="0"/>
              </a:spcBef>
              <a:spcAft>
                <a:spcPct val="0"/>
              </a:spcAft>
              <a:defRPr b="1">
                <a:solidFill>
                  <a:schemeClr val="tx1"/>
                </a:solidFill>
                <a:latin typeface="Rdg Vesta" pitchFamily="2" charset="0"/>
                <a:ea typeface="ＭＳ Ｐゴシック" pitchFamily="34" charset="-128"/>
              </a:defRPr>
            </a:lvl8pPr>
            <a:lvl9pPr marL="3771168" indent="-221833" eaLnBrk="0" fontAlgn="base" hangingPunct="0">
              <a:spcBef>
                <a:spcPct val="0"/>
              </a:spcBef>
              <a:spcAft>
                <a:spcPct val="0"/>
              </a:spcAft>
              <a:defRPr b="1">
                <a:solidFill>
                  <a:schemeClr val="tx1"/>
                </a:solidFill>
                <a:latin typeface="Rdg Vesta" pitchFamily="2" charset="0"/>
                <a:ea typeface="ＭＳ Ｐゴシック" pitchFamily="34" charset="-128"/>
              </a:defRPr>
            </a:lvl9pPr>
          </a:lstStyle>
          <a:p>
            <a:pPr eaLnBrk="1" hangingPunct="1"/>
            <a:fld id="{2E06DCDD-6CA9-4AA6-90CF-85E783243C7C}" type="slidenum">
              <a:rPr lang="en-GB" altLang="en-US" smtClean="0"/>
              <a:pPr eaLnBrk="1" hangingPunct="1"/>
              <a:t>36</a:t>
            </a:fld>
            <a:endParaRPr lang="en-GB" altLang="en-US" smtClean="0"/>
          </a:p>
        </p:txBody>
      </p:sp>
    </p:spTree>
    <p:extLst>
      <p:ext uri="{BB962C8B-B14F-4D97-AF65-F5344CB8AC3E}">
        <p14:creationId xmlns:p14="http://schemas.microsoft.com/office/powerpoint/2010/main" val="11091179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754995" y="275050"/>
            <a:ext cx="7559289" cy="1142747"/>
          </a:xfrm>
        </p:spPr>
        <p:txBody>
          <a:bodyPr/>
          <a:lstStyle/>
          <a:p>
            <a:pPr eaLnBrk="1" hangingPunct="1"/>
            <a:r>
              <a:rPr lang="en-GB" altLang="en-US" sz="2800" cap="none" dirty="0" smtClean="0">
                <a:ea typeface="ＭＳ Ｐゴシック" pitchFamily="34" charset="-128"/>
              </a:rPr>
              <a:t>Likes…(most frequently mentioned </a:t>
            </a:r>
            <a:br>
              <a:rPr lang="en-GB" altLang="en-US" sz="2800" cap="none" dirty="0" smtClean="0">
                <a:ea typeface="ＭＳ Ｐゴシック" pitchFamily="34" charset="-128"/>
              </a:rPr>
            </a:br>
            <a:r>
              <a:rPr lang="en-GB" altLang="en-US" sz="2800" cap="none" dirty="0" smtClean="0">
                <a:ea typeface="ＭＳ Ｐゴシック" pitchFamily="34" charset="-128"/>
              </a:rPr>
              <a:t>items)</a:t>
            </a:r>
          </a:p>
        </p:txBody>
      </p:sp>
      <p:graphicFrame>
        <p:nvGraphicFramePr>
          <p:cNvPr id="5" name="Content Placeholder 4"/>
          <p:cNvGraphicFramePr>
            <a:graphicFrameLocks noGrp="1"/>
          </p:cNvGraphicFramePr>
          <p:nvPr>
            <p:ph idx="1"/>
          </p:nvPr>
        </p:nvGraphicFramePr>
        <p:xfrm>
          <a:off x="457667" y="1600150"/>
          <a:ext cx="8228666" cy="4745992"/>
        </p:xfrm>
        <a:graphic>
          <a:graphicData uri="http://schemas.openxmlformats.org/drawingml/2006/table">
            <a:tbl>
              <a:tblPr firstRow="1" bandRow="1">
                <a:tableStyleId>{5C22544A-7EE6-4342-B048-85BDC9FD1C3A}</a:tableStyleId>
              </a:tblPr>
              <a:tblGrid>
                <a:gridCol w="4114333"/>
                <a:gridCol w="4114333"/>
              </a:tblGrid>
              <a:tr h="437636">
                <a:tc>
                  <a:txBody>
                    <a:bodyPr/>
                    <a:lstStyle/>
                    <a:p>
                      <a:pPr algn="ctr"/>
                      <a:r>
                        <a:rPr lang="en-GB" sz="2300" dirty="0" smtClean="0"/>
                        <a:t>Year 6</a:t>
                      </a:r>
                      <a:endParaRPr lang="en-GB" sz="2300" dirty="0"/>
                    </a:p>
                  </a:txBody>
                  <a:tcPr marL="93027" marR="93027" marT="43759" marB="43759"/>
                </a:tc>
                <a:tc>
                  <a:txBody>
                    <a:bodyPr/>
                    <a:lstStyle/>
                    <a:p>
                      <a:r>
                        <a:rPr lang="en-GB" sz="2300" dirty="0" smtClean="0"/>
                        <a:t>Year 7 (1)</a:t>
                      </a:r>
                      <a:endParaRPr lang="en-GB" sz="2300" dirty="0"/>
                    </a:p>
                  </a:txBody>
                  <a:tcPr marL="93027" marR="93027" marT="43759" marB="43759"/>
                </a:tc>
              </a:tr>
              <a:tr h="908627">
                <a:tc>
                  <a:txBody>
                    <a:bodyPr/>
                    <a:lstStyle/>
                    <a:p>
                      <a:pPr marL="0" marR="0" lvl="0" indent="0" algn="l" defTabSz="941388" rtl="0" eaLnBrk="1" fontAlgn="base" latinLnBrk="0" hangingPunct="1">
                        <a:lnSpc>
                          <a:spcPct val="100000"/>
                        </a:lnSpc>
                        <a:spcBef>
                          <a:spcPct val="0"/>
                        </a:spcBef>
                        <a:spcAft>
                          <a:spcPct val="0"/>
                        </a:spcAft>
                        <a:buClrTx/>
                        <a:buSzTx/>
                        <a:buFontTx/>
                        <a:buNone/>
                        <a:tabLst/>
                        <a:defRPr/>
                      </a:pPr>
                      <a:r>
                        <a:rPr kumimoji="0" lang="en-GB" sz="2700" b="0" i="0" u="none" strike="noStrike" kern="1200" cap="none" normalizeH="0" baseline="0" dirty="0" smtClean="0">
                          <a:ln>
                            <a:noFill/>
                          </a:ln>
                          <a:solidFill>
                            <a:srgbClr val="000000"/>
                          </a:solidFill>
                          <a:effectLst/>
                          <a:latin typeface="Calibri" pitchFamily="34" charset="0"/>
                          <a:ea typeface="ＭＳ Ｐゴシック" pitchFamily="34" charset="-128"/>
                          <a:cs typeface="+mn-cs"/>
                        </a:rPr>
                        <a:t>Learning/specific topics (84)</a:t>
                      </a:r>
                    </a:p>
                  </a:txBody>
                  <a:tcPr marL="93027" marR="93027" marT="43759" marB="43759"/>
                </a:tc>
                <a:tc>
                  <a:txBody>
                    <a:bodyPr/>
                    <a:lstStyle/>
                    <a:p>
                      <a:pPr marL="0" marR="0" lvl="0" indent="0" algn="l" defTabSz="941388" rtl="0" eaLnBrk="1" fontAlgn="base" latinLnBrk="0" hangingPunct="1">
                        <a:lnSpc>
                          <a:spcPct val="100000"/>
                        </a:lnSpc>
                        <a:spcBef>
                          <a:spcPct val="0"/>
                        </a:spcBef>
                        <a:spcAft>
                          <a:spcPct val="0"/>
                        </a:spcAft>
                        <a:buClrTx/>
                        <a:buSzTx/>
                        <a:buFontTx/>
                        <a:buNone/>
                        <a:tabLst/>
                        <a:defRPr/>
                      </a:pPr>
                      <a:r>
                        <a:rPr kumimoji="0" lang="en-GB" sz="2700" b="0" i="0" u="none" strike="noStrike" kern="1200" cap="none" normalizeH="0" baseline="0" dirty="0" smtClean="0">
                          <a:ln>
                            <a:noFill/>
                          </a:ln>
                          <a:solidFill>
                            <a:srgbClr val="000000"/>
                          </a:solidFill>
                          <a:effectLst/>
                          <a:latin typeface="Calibri" pitchFamily="34" charset="0"/>
                          <a:ea typeface="ＭＳ Ｐゴシック" pitchFamily="34" charset="-128"/>
                          <a:cs typeface="+mn-cs"/>
                        </a:rPr>
                        <a:t>Learning/specific topics (42)</a:t>
                      </a:r>
                    </a:p>
                  </a:txBody>
                  <a:tcPr marL="93027" marR="93027" marT="43759" marB="43759"/>
                </a:tc>
              </a:tr>
              <a:tr h="495989">
                <a:tc>
                  <a:txBody>
                    <a:body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sz="2700" b="0" i="0" u="none" strike="noStrike" kern="1200" cap="none" normalizeH="0" baseline="0" dirty="0" smtClean="0">
                          <a:ln>
                            <a:noFill/>
                          </a:ln>
                          <a:solidFill>
                            <a:srgbClr val="000000"/>
                          </a:solidFill>
                          <a:effectLst/>
                          <a:latin typeface="Calibri" pitchFamily="34" charset="0"/>
                          <a:ea typeface="ＭＳ Ｐゴシック" pitchFamily="34" charset="-128"/>
                          <a:cs typeface="+mn-cs"/>
                        </a:rPr>
                        <a:t>Games/fun (68) </a:t>
                      </a:r>
                      <a:endParaRPr kumimoji="0" lang="en-GB" sz="2700" b="0" i="0" u="none" strike="noStrike" kern="1200" cap="none" normalizeH="0" baseline="0" dirty="0">
                        <a:ln>
                          <a:noFill/>
                        </a:ln>
                        <a:solidFill>
                          <a:srgbClr val="000000"/>
                        </a:solidFill>
                        <a:effectLst/>
                        <a:latin typeface="Calibri" pitchFamily="34" charset="0"/>
                        <a:ea typeface="ＭＳ Ｐゴシック" pitchFamily="34" charset="-128"/>
                        <a:cs typeface="+mn-cs"/>
                      </a:endParaRPr>
                    </a:p>
                  </a:txBody>
                  <a:tcPr marL="93027" marR="93027" marT="43759" marB="43759"/>
                </a:tc>
                <a:tc>
                  <a:txBody>
                    <a:body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sz="2700" b="0" i="0" u="none" strike="noStrike" kern="1200" cap="none" normalizeH="0" baseline="0" dirty="0" smtClean="0">
                          <a:ln>
                            <a:noFill/>
                          </a:ln>
                          <a:solidFill>
                            <a:srgbClr val="000000"/>
                          </a:solidFill>
                          <a:effectLst/>
                          <a:latin typeface="Calibri" pitchFamily="34" charset="0"/>
                          <a:ea typeface="ＭＳ Ｐゴシック" pitchFamily="34" charset="-128"/>
                          <a:cs typeface="+mn-cs"/>
                        </a:rPr>
                        <a:t>Progress (27)</a:t>
                      </a:r>
                      <a:endParaRPr kumimoji="0" lang="en-GB" sz="2700" b="0" i="0" u="none" strike="noStrike" kern="1200" cap="none" normalizeH="0" baseline="0" dirty="0">
                        <a:ln>
                          <a:noFill/>
                        </a:ln>
                        <a:solidFill>
                          <a:srgbClr val="000000"/>
                        </a:solidFill>
                        <a:effectLst/>
                        <a:latin typeface="Calibri" pitchFamily="34" charset="0"/>
                        <a:ea typeface="ＭＳ Ｐゴシック" pitchFamily="34" charset="-128"/>
                        <a:cs typeface="+mn-cs"/>
                      </a:endParaRPr>
                    </a:p>
                  </a:txBody>
                  <a:tcPr marL="93027" marR="93027" marT="43759" marB="43759"/>
                </a:tc>
              </a:tr>
              <a:tr h="495989">
                <a:tc>
                  <a:txBody>
                    <a:body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sz="2700" b="0" i="0" u="none" strike="noStrike" kern="1200" cap="none" normalizeH="0" baseline="0" dirty="0" smtClean="0">
                          <a:ln>
                            <a:noFill/>
                          </a:ln>
                          <a:solidFill>
                            <a:srgbClr val="000000"/>
                          </a:solidFill>
                          <a:effectLst/>
                          <a:latin typeface="Calibri" pitchFamily="34" charset="0"/>
                          <a:ea typeface="ＭＳ Ｐゴシック" pitchFamily="34" charset="-128"/>
                          <a:cs typeface="+mn-cs"/>
                        </a:rPr>
                        <a:t>Songs (45)</a:t>
                      </a:r>
                      <a:endParaRPr kumimoji="0" lang="en-GB" sz="2700" b="0" i="0" u="none" strike="noStrike" kern="1200" cap="none" normalizeH="0" baseline="0" dirty="0">
                        <a:ln>
                          <a:noFill/>
                        </a:ln>
                        <a:solidFill>
                          <a:srgbClr val="000000"/>
                        </a:solidFill>
                        <a:effectLst/>
                        <a:latin typeface="Calibri" pitchFamily="34" charset="0"/>
                        <a:ea typeface="ＭＳ Ｐゴシック" pitchFamily="34" charset="-128"/>
                        <a:cs typeface="+mn-cs"/>
                      </a:endParaRPr>
                    </a:p>
                  </a:txBody>
                  <a:tcPr marL="93027" marR="93027" marT="43759" marB="43759"/>
                </a:tc>
                <a:tc>
                  <a:txBody>
                    <a:body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sz="2700" b="0" i="0" u="none" strike="noStrike" kern="1200" cap="none" normalizeH="0" baseline="0" dirty="0" smtClean="0">
                          <a:ln>
                            <a:noFill/>
                          </a:ln>
                          <a:solidFill>
                            <a:srgbClr val="000000"/>
                          </a:solidFill>
                          <a:effectLst/>
                          <a:latin typeface="Calibri" pitchFamily="34" charset="0"/>
                          <a:ea typeface="ＭＳ Ｐゴシック" pitchFamily="34" charset="-128"/>
                          <a:cs typeface="+mn-cs"/>
                        </a:rPr>
                        <a:t>Teacher  (25)</a:t>
                      </a:r>
                      <a:endParaRPr kumimoji="0" lang="en-GB" sz="2700" b="0" i="0" u="none" strike="noStrike" kern="1200" cap="none" normalizeH="0" baseline="0" dirty="0">
                        <a:ln>
                          <a:noFill/>
                        </a:ln>
                        <a:solidFill>
                          <a:srgbClr val="000000"/>
                        </a:solidFill>
                        <a:effectLst/>
                        <a:latin typeface="Calibri" pitchFamily="34" charset="0"/>
                        <a:ea typeface="ＭＳ Ｐゴシック" pitchFamily="34" charset="-128"/>
                        <a:cs typeface="+mn-cs"/>
                      </a:endParaRPr>
                    </a:p>
                  </a:txBody>
                  <a:tcPr marL="93027" marR="93027" marT="43759" marB="43759"/>
                </a:tc>
              </a:tr>
              <a:tr h="495989">
                <a:tc>
                  <a:txBody>
                    <a:bodyPr/>
                    <a:lstStyle/>
                    <a:p>
                      <a:pPr marL="0" marR="0" lvl="0" indent="0" algn="l" defTabSz="941388" rtl="0" eaLnBrk="1" fontAlgn="base" latinLnBrk="0" hangingPunct="1">
                        <a:lnSpc>
                          <a:spcPct val="100000"/>
                        </a:lnSpc>
                        <a:spcBef>
                          <a:spcPct val="0"/>
                        </a:spcBef>
                        <a:spcAft>
                          <a:spcPct val="0"/>
                        </a:spcAft>
                        <a:buClrTx/>
                        <a:buSzTx/>
                        <a:buFontTx/>
                        <a:buNone/>
                        <a:tabLst/>
                        <a:defRPr/>
                      </a:pPr>
                      <a:r>
                        <a:rPr kumimoji="0" lang="en-GB" sz="2700" b="0" i="0" u="none" strike="noStrike" kern="1200" cap="none" normalizeH="0" baseline="0" dirty="0" smtClean="0">
                          <a:ln>
                            <a:noFill/>
                          </a:ln>
                          <a:solidFill>
                            <a:srgbClr val="000000"/>
                          </a:solidFill>
                          <a:effectLst/>
                          <a:latin typeface="Calibri" pitchFamily="34" charset="0"/>
                          <a:ea typeface="ＭＳ Ｐゴシック" pitchFamily="34" charset="-128"/>
                          <a:cs typeface="+mn-cs"/>
                        </a:rPr>
                        <a:t>Creativity (34)</a:t>
                      </a:r>
                    </a:p>
                  </a:txBody>
                  <a:tcPr marL="93027" marR="93027" marT="43759" marB="43759"/>
                </a:tc>
                <a:tc>
                  <a:txBody>
                    <a:body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sz="2700" b="0" i="0" u="none" strike="noStrike" kern="1200" cap="none" normalizeH="0" baseline="0" dirty="0" smtClean="0">
                          <a:ln>
                            <a:noFill/>
                          </a:ln>
                          <a:solidFill>
                            <a:srgbClr val="000000"/>
                          </a:solidFill>
                          <a:effectLst/>
                          <a:latin typeface="Calibri" pitchFamily="34" charset="0"/>
                          <a:ea typeface="ＭＳ Ｐゴシック" pitchFamily="34" charset="-128"/>
                          <a:cs typeface="+mn-cs"/>
                        </a:rPr>
                        <a:t>Games (22)</a:t>
                      </a:r>
                      <a:endParaRPr kumimoji="0" lang="en-GB" sz="2700" b="0" i="0" u="none" strike="noStrike" kern="1200" cap="none" normalizeH="0" baseline="0" dirty="0">
                        <a:ln>
                          <a:noFill/>
                        </a:ln>
                        <a:solidFill>
                          <a:srgbClr val="000000"/>
                        </a:solidFill>
                        <a:effectLst/>
                        <a:latin typeface="Calibri" pitchFamily="34" charset="0"/>
                        <a:ea typeface="ＭＳ Ｐゴシック" pitchFamily="34" charset="-128"/>
                        <a:cs typeface="+mn-cs"/>
                      </a:endParaRPr>
                    </a:p>
                  </a:txBody>
                  <a:tcPr marL="93027" marR="93027" marT="43759" marB="43759"/>
                </a:tc>
              </a:tr>
              <a:tr h="495989">
                <a:tc>
                  <a:txBody>
                    <a:body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sz="2700" b="0" i="0" u="none" strike="noStrike" kern="1200" cap="none" normalizeH="0" baseline="0" dirty="0" smtClean="0">
                          <a:ln>
                            <a:noFill/>
                          </a:ln>
                          <a:solidFill>
                            <a:srgbClr val="000000"/>
                          </a:solidFill>
                          <a:effectLst/>
                          <a:latin typeface="Calibri" pitchFamily="34" charset="0"/>
                          <a:ea typeface="ＭＳ Ｐゴシック" pitchFamily="34" charset="-128"/>
                          <a:cs typeface="+mn-cs"/>
                        </a:rPr>
                        <a:t>Cultural aspects (25)</a:t>
                      </a:r>
                      <a:endParaRPr kumimoji="0" lang="en-GB" sz="2700" b="0" i="0" u="none" strike="noStrike" kern="1200" cap="none" normalizeH="0" baseline="0" dirty="0">
                        <a:ln>
                          <a:noFill/>
                        </a:ln>
                        <a:solidFill>
                          <a:srgbClr val="000000"/>
                        </a:solidFill>
                        <a:effectLst/>
                        <a:latin typeface="Calibri" pitchFamily="34" charset="0"/>
                        <a:ea typeface="ＭＳ Ｐゴシック" pitchFamily="34" charset="-128"/>
                        <a:cs typeface="+mn-cs"/>
                      </a:endParaRPr>
                    </a:p>
                  </a:txBody>
                  <a:tcPr marL="93027" marR="93027" marT="43759" marB="43759"/>
                </a:tc>
                <a:tc>
                  <a:txBody>
                    <a:body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sz="2700" b="0" i="0" u="none" strike="noStrike" kern="1200" cap="none" normalizeH="0" baseline="0" dirty="0" smtClean="0">
                          <a:ln>
                            <a:noFill/>
                          </a:ln>
                          <a:solidFill>
                            <a:srgbClr val="000000"/>
                          </a:solidFill>
                          <a:effectLst/>
                          <a:latin typeface="Calibri" pitchFamily="34" charset="0"/>
                          <a:ea typeface="ＭＳ Ｐゴシック" pitchFamily="34" charset="-128"/>
                          <a:cs typeface="+mn-cs"/>
                        </a:rPr>
                        <a:t>Fun (16)</a:t>
                      </a:r>
                      <a:endParaRPr kumimoji="0" lang="en-GB" sz="2700" b="0" i="0" u="none" strike="noStrike" kern="1200" cap="none" normalizeH="0" baseline="0" dirty="0">
                        <a:ln>
                          <a:noFill/>
                        </a:ln>
                        <a:solidFill>
                          <a:srgbClr val="000000"/>
                        </a:solidFill>
                        <a:effectLst/>
                        <a:latin typeface="Calibri" pitchFamily="34" charset="0"/>
                        <a:ea typeface="ＭＳ Ｐゴシック" pitchFamily="34" charset="-128"/>
                        <a:cs typeface="+mn-cs"/>
                      </a:endParaRPr>
                    </a:p>
                  </a:txBody>
                  <a:tcPr marL="93027" marR="93027" marT="43759" marB="43759"/>
                </a:tc>
              </a:tr>
              <a:tr h="495989">
                <a:tc>
                  <a:txBody>
                    <a:body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sz="2700" b="0" i="0" u="none" strike="noStrike" kern="1200" cap="none" normalizeH="0" baseline="0" dirty="0" smtClean="0">
                          <a:ln>
                            <a:noFill/>
                          </a:ln>
                          <a:solidFill>
                            <a:srgbClr val="000000"/>
                          </a:solidFill>
                          <a:effectLst/>
                          <a:latin typeface="Calibri" pitchFamily="34" charset="0"/>
                          <a:ea typeface="ＭＳ Ｐゴシック" pitchFamily="34" charset="-128"/>
                          <a:cs typeface="+mn-cs"/>
                        </a:rPr>
                        <a:t>Technology (22)</a:t>
                      </a:r>
                      <a:endParaRPr kumimoji="0" lang="en-GB" sz="2700" b="0" i="0" u="none" strike="noStrike" kern="1200" cap="none" normalizeH="0" baseline="0" dirty="0">
                        <a:ln>
                          <a:noFill/>
                        </a:ln>
                        <a:solidFill>
                          <a:srgbClr val="000000"/>
                        </a:solidFill>
                        <a:effectLst/>
                        <a:latin typeface="Calibri" pitchFamily="34" charset="0"/>
                        <a:ea typeface="ＭＳ Ｐゴシック" pitchFamily="34" charset="-128"/>
                        <a:cs typeface="+mn-cs"/>
                      </a:endParaRPr>
                    </a:p>
                  </a:txBody>
                  <a:tcPr marL="93027" marR="93027" marT="43759" marB="43759"/>
                </a:tc>
                <a:tc>
                  <a:txBody>
                    <a:body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sz="2700" b="0" i="0" u="none" strike="noStrike" kern="1200" cap="none" normalizeH="0" baseline="0" dirty="0" smtClean="0">
                          <a:ln>
                            <a:noFill/>
                          </a:ln>
                          <a:solidFill>
                            <a:srgbClr val="000000"/>
                          </a:solidFill>
                          <a:effectLst/>
                          <a:latin typeface="Calibri" pitchFamily="34" charset="0"/>
                          <a:ea typeface="ＭＳ Ｐゴシック" pitchFamily="34" charset="-128"/>
                          <a:cs typeface="+mn-cs"/>
                        </a:rPr>
                        <a:t>Speaking (14)</a:t>
                      </a:r>
                      <a:endParaRPr kumimoji="0" lang="en-GB" sz="2700" b="0" i="0" u="none" strike="noStrike" kern="1200" cap="none" normalizeH="0" baseline="0" dirty="0">
                        <a:ln>
                          <a:noFill/>
                        </a:ln>
                        <a:solidFill>
                          <a:srgbClr val="000000"/>
                        </a:solidFill>
                        <a:effectLst/>
                        <a:latin typeface="Calibri" pitchFamily="34" charset="0"/>
                        <a:ea typeface="ＭＳ Ｐゴシック" pitchFamily="34" charset="-128"/>
                        <a:cs typeface="+mn-cs"/>
                      </a:endParaRPr>
                    </a:p>
                  </a:txBody>
                  <a:tcPr marL="93027" marR="93027" marT="43759" marB="43759"/>
                </a:tc>
              </a:tr>
              <a:tr h="904337">
                <a:tc>
                  <a:txBody>
                    <a:body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sz="2700" b="0" i="0" u="none" strike="noStrike" kern="1200" cap="none" normalizeH="0" baseline="0" dirty="0" smtClean="0">
                          <a:ln>
                            <a:noFill/>
                          </a:ln>
                          <a:solidFill>
                            <a:srgbClr val="000000"/>
                          </a:solidFill>
                          <a:effectLst/>
                          <a:latin typeface="Calibri" pitchFamily="34" charset="0"/>
                          <a:ea typeface="ＭＳ Ｐゴシック" pitchFamily="34" charset="-128"/>
                          <a:cs typeface="+mn-cs"/>
                        </a:rPr>
                        <a:t>Writing (purpose) </a:t>
                      </a:r>
                      <a:r>
                        <a:rPr kumimoji="0" lang="en-GB" sz="2700" b="0" i="0" u="none" strike="noStrike" kern="1200" cap="none" normalizeH="0" baseline="0" smtClean="0">
                          <a:ln>
                            <a:noFill/>
                          </a:ln>
                          <a:solidFill>
                            <a:srgbClr val="000000"/>
                          </a:solidFill>
                          <a:effectLst/>
                          <a:latin typeface="Calibri" pitchFamily="34" charset="0"/>
                          <a:ea typeface="ＭＳ Ｐゴシック" pitchFamily="34" charset="-128"/>
                          <a:cs typeface="+mn-cs"/>
                        </a:rPr>
                        <a:t>(14)</a:t>
                      </a:r>
                      <a:endParaRPr kumimoji="0" lang="en-GB" sz="2700" b="0" i="0" u="none" strike="noStrike" kern="1200" cap="none" normalizeH="0" baseline="0" dirty="0">
                        <a:ln>
                          <a:noFill/>
                        </a:ln>
                        <a:solidFill>
                          <a:srgbClr val="000000"/>
                        </a:solidFill>
                        <a:effectLst/>
                        <a:latin typeface="Calibri" pitchFamily="34" charset="0"/>
                        <a:ea typeface="ＭＳ Ｐゴシック" pitchFamily="34" charset="-128"/>
                        <a:cs typeface="+mn-cs"/>
                      </a:endParaRPr>
                    </a:p>
                  </a:txBody>
                  <a:tcPr marL="93027" marR="93027" marT="43759" marB="43759"/>
                </a:tc>
                <a:tc>
                  <a:txBody>
                    <a:body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sz="2700" b="0" i="0" u="none" strike="noStrike" kern="1200" cap="none" normalizeH="0" baseline="0" dirty="0" smtClean="0">
                          <a:ln>
                            <a:noFill/>
                          </a:ln>
                          <a:solidFill>
                            <a:srgbClr val="000000"/>
                          </a:solidFill>
                          <a:effectLst/>
                          <a:latin typeface="Calibri" pitchFamily="34" charset="0"/>
                          <a:ea typeface="ＭＳ Ｐゴシック" pitchFamily="34" charset="-128"/>
                          <a:cs typeface="+mn-cs"/>
                        </a:rPr>
                        <a:t>Interaction (11)</a:t>
                      </a:r>
                      <a:endParaRPr kumimoji="0" lang="en-GB" sz="2700" b="0" i="0" u="none" strike="noStrike" kern="1200" cap="none" normalizeH="0" baseline="0" dirty="0">
                        <a:ln>
                          <a:noFill/>
                        </a:ln>
                        <a:solidFill>
                          <a:srgbClr val="000000"/>
                        </a:solidFill>
                        <a:effectLst/>
                        <a:latin typeface="Calibri" pitchFamily="34" charset="0"/>
                        <a:ea typeface="ＭＳ Ｐゴシック" pitchFamily="34" charset="-128"/>
                        <a:cs typeface="+mn-cs"/>
                      </a:endParaRPr>
                    </a:p>
                  </a:txBody>
                  <a:tcPr marL="93027" marR="93027" marT="43759" marB="43759"/>
                </a:tc>
              </a:tr>
            </a:tbl>
          </a:graphicData>
        </a:graphic>
      </p:graphicFrame>
      <p:sp>
        <p:nvSpPr>
          <p:cNvPr id="47136"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D366AA4D-94A8-4FD4-88BA-42298735BE20}" type="slidenum">
              <a:rPr lang="en-GB" altLang="en-US" sz="1700">
                <a:latin typeface="Rdg Vesta" pitchFamily="2" charset="0"/>
              </a:rPr>
              <a:pPr eaLnBrk="1" hangingPunct="1">
                <a:lnSpc>
                  <a:spcPct val="100000"/>
                </a:lnSpc>
                <a:spcBef>
                  <a:spcPct val="0"/>
                </a:spcBef>
                <a:buClrTx/>
                <a:buFontTx/>
                <a:buNone/>
              </a:pPr>
              <a:t>37</a:t>
            </a:fld>
            <a:endParaRPr lang="en-GB" altLang="en-US" sz="1700">
              <a:latin typeface="Rdg Vesta" pitchFamily="2" charset="0"/>
            </a:endParaRPr>
          </a:p>
        </p:txBody>
      </p:sp>
    </p:spTree>
    <p:extLst>
      <p:ext uri="{BB962C8B-B14F-4D97-AF65-F5344CB8AC3E}">
        <p14:creationId xmlns:p14="http://schemas.microsoft.com/office/powerpoint/2010/main" val="52939307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24800" y="764704"/>
            <a:ext cx="8280000" cy="864096"/>
          </a:xfrm>
        </p:spPr>
        <p:txBody>
          <a:bodyPr/>
          <a:lstStyle/>
          <a:p>
            <a:pPr defTabSz="913523"/>
            <a:r>
              <a:rPr lang="en-GB" altLang="en-US" dirty="0" smtClean="0">
                <a:ea typeface="ＭＳ Ｐゴシック" pitchFamily="34" charset="-128"/>
              </a:rPr>
              <a:t/>
            </a:r>
            <a:br>
              <a:rPr lang="en-GB" altLang="en-US" dirty="0" smtClean="0">
                <a:ea typeface="ＭＳ Ｐゴシック" pitchFamily="34" charset="-128"/>
              </a:rPr>
            </a:br>
            <a:r>
              <a:rPr lang="en-GB" altLang="en-US" sz="2800" cap="none" dirty="0" smtClean="0">
                <a:ea typeface="ＭＳ Ｐゴシック" pitchFamily="34" charset="-128"/>
              </a:rPr>
              <a:t>Dislikes….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12201078"/>
              </p:ext>
            </p:extLst>
          </p:nvPr>
        </p:nvGraphicFramePr>
        <p:xfrm>
          <a:off x="395536" y="1640577"/>
          <a:ext cx="8228666" cy="5078211"/>
        </p:xfrm>
        <a:graphic>
          <a:graphicData uri="http://schemas.openxmlformats.org/drawingml/2006/table">
            <a:tbl>
              <a:tblPr/>
              <a:tblGrid>
                <a:gridCol w="4114333"/>
                <a:gridCol w="4114333"/>
              </a:tblGrid>
              <a:tr h="483518">
                <a:tc>
                  <a:txBody>
                    <a:bodyPr/>
                    <a:lstStyle>
                      <a:lvl1pPr defTabSz="941388"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defTabSz="941388"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41388" rtl="0" eaLnBrk="1" fontAlgn="base" latinLnBrk="0" hangingPunct="1">
                        <a:lnSpc>
                          <a:spcPct val="100000"/>
                        </a:lnSpc>
                        <a:spcBef>
                          <a:spcPct val="0"/>
                        </a:spcBef>
                        <a:spcAft>
                          <a:spcPct val="0"/>
                        </a:spcAft>
                        <a:buClrTx/>
                        <a:buSzTx/>
                        <a:buFontTx/>
                        <a:buNone/>
                        <a:tabLst/>
                      </a:pPr>
                      <a:r>
                        <a:rPr kumimoji="0" lang="en-GB" altLang="en-US" sz="2700" b="1" i="0" u="none" strike="noStrike" cap="none" normalizeH="0" baseline="0" dirty="0" smtClean="0">
                          <a:ln>
                            <a:noFill/>
                          </a:ln>
                          <a:solidFill>
                            <a:srgbClr val="000000"/>
                          </a:solidFill>
                          <a:effectLst/>
                          <a:latin typeface="Calibri" pitchFamily="34" charset="0"/>
                          <a:ea typeface="ＭＳ Ｐゴシック" pitchFamily="34" charset="-128"/>
                        </a:rPr>
                        <a:t>Year 6</a:t>
                      </a:r>
                    </a:p>
                  </a:txBody>
                  <a:tcPr marL="93027" marR="93027" marT="43779" marB="437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41388"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defTabSz="941388"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altLang="en-US" sz="2700" b="1" i="0" u="none" strike="noStrike" cap="none" normalizeH="0" baseline="0" smtClean="0">
                          <a:ln>
                            <a:noFill/>
                          </a:ln>
                          <a:solidFill>
                            <a:srgbClr val="000000"/>
                          </a:solidFill>
                          <a:effectLst/>
                          <a:latin typeface="Calibri" pitchFamily="34" charset="0"/>
                          <a:ea typeface="ＭＳ Ｐゴシック" pitchFamily="34" charset="-128"/>
                        </a:rPr>
                        <a:t>Year 7</a:t>
                      </a:r>
                    </a:p>
                  </a:txBody>
                  <a:tcPr marL="93027" marR="93027" marT="43779" marB="437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83518">
                <a:tc>
                  <a:txBody>
                    <a:bodyPr/>
                    <a:lstStyle>
                      <a:lvl1pPr defTabSz="941388"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defTabSz="941388"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000000"/>
                          </a:solidFill>
                          <a:effectLst/>
                          <a:latin typeface="Calibri" pitchFamily="34" charset="0"/>
                          <a:ea typeface="ＭＳ Ｐゴシック" pitchFamily="34" charset="-128"/>
                        </a:rPr>
                        <a:t>Nothing (49)</a:t>
                      </a:r>
                    </a:p>
                  </a:txBody>
                  <a:tcPr marL="93027" marR="93027" marT="43779" marB="437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41388"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defTabSz="941388"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000000"/>
                          </a:solidFill>
                          <a:effectLst/>
                          <a:latin typeface="Calibri" pitchFamily="34" charset="0"/>
                          <a:ea typeface="ＭＳ Ｐゴシック" pitchFamily="34" charset="-128"/>
                        </a:rPr>
                        <a:t>Nothing  (62)</a:t>
                      </a:r>
                    </a:p>
                  </a:txBody>
                  <a:tcPr marL="93027" marR="93027" marT="43779" marB="437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3518">
                <a:tc>
                  <a:txBody>
                    <a:bodyPr/>
                    <a:lstStyle>
                      <a:lvl1pPr defTabSz="941388"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defTabSz="941388"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000000"/>
                          </a:solidFill>
                          <a:effectLst/>
                          <a:latin typeface="Calibri" pitchFamily="34" charset="0"/>
                          <a:ea typeface="ＭＳ Ｐゴシック" pitchFamily="34" charset="-128"/>
                        </a:rPr>
                        <a:t>Lack of variety (41)</a:t>
                      </a:r>
                    </a:p>
                  </a:txBody>
                  <a:tcPr marL="93027" marR="93027" marT="43779" marB="437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41388"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defTabSz="941388"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000000"/>
                          </a:solidFill>
                          <a:effectLst/>
                          <a:latin typeface="Calibri" pitchFamily="34" charset="0"/>
                          <a:ea typeface="ＭＳ Ｐゴシック" pitchFamily="34" charset="-128"/>
                        </a:rPr>
                        <a:t>Writing (19)</a:t>
                      </a:r>
                    </a:p>
                  </a:txBody>
                  <a:tcPr marL="93027" marR="93027" marT="43779" marB="437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3518">
                <a:tc>
                  <a:txBody>
                    <a:bodyPr/>
                    <a:lstStyle>
                      <a:lvl1pPr defTabSz="941388"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defTabSz="941388"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000000"/>
                          </a:solidFill>
                          <a:effectLst/>
                          <a:latin typeface="Calibri" pitchFamily="34" charset="0"/>
                          <a:ea typeface="ＭＳ Ｐゴシック" pitchFamily="34" charset="-128"/>
                        </a:rPr>
                        <a:t>Difficulty (33)</a:t>
                      </a:r>
                    </a:p>
                  </a:txBody>
                  <a:tcPr marL="93027" marR="93027" marT="43779" marB="437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41388"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defTabSz="941388"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000000"/>
                          </a:solidFill>
                          <a:effectLst/>
                          <a:latin typeface="Calibri" pitchFamily="34" charset="0"/>
                          <a:ea typeface="ＭＳ Ｐゴシック" pitchFamily="34" charset="-128"/>
                        </a:rPr>
                        <a:t>Revision (17)</a:t>
                      </a:r>
                    </a:p>
                  </a:txBody>
                  <a:tcPr marL="93027" marR="93027" marT="43779" marB="437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3518">
                <a:tc>
                  <a:txBody>
                    <a:bodyPr/>
                    <a:lstStyle>
                      <a:lvl1pPr defTabSz="941388"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defTabSz="941388"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000000"/>
                          </a:solidFill>
                          <a:effectLst/>
                          <a:latin typeface="Calibri" pitchFamily="34" charset="0"/>
                          <a:ea typeface="ＭＳ Ｐゴシック" pitchFamily="34" charset="-128"/>
                        </a:rPr>
                        <a:t>Writing (30)</a:t>
                      </a:r>
                    </a:p>
                  </a:txBody>
                  <a:tcPr marL="93027" marR="93027" marT="43779" marB="437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41388"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defTabSz="941388"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000000"/>
                          </a:solidFill>
                          <a:effectLst/>
                          <a:latin typeface="Calibri" pitchFamily="34" charset="0"/>
                          <a:ea typeface="ＭＳ Ｐゴシック" pitchFamily="34" charset="-128"/>
                        </a:rPr>
                        <a:t>Difficulty (14)</a:t>
                      </a:r>
                    </a:p>
                  </a:txBody>
                  <a:tcPr marL="93027" marR="93027" marT="43779" marB="437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3518">
                <a:tc>
                  <a:txBody>
                    <a:bodyPr/>
                    <a:lstStyle>
                      <a:lvl1pPr defTabSz="941388"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defTabSz="941388"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000000"/>
                          </a:solidFill>
                          <a:effectLst/>
                          <a:latin typeface="Calibri" pitchFamily="34" charset="0"/>
                          <a:ea typeface="ＭＳ Ｐゴシック" pitchFamily="34" charset="-128"/>
                        </a:rPr>
                        <a:t>Lack of progress (20)</a:t>
                      </a:r>
                    </a:p>
                  </a:txBody>
                  <a:tcPr marL="93027" marR="93027" marT="43779" marB="437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41388"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defTabSz="941388"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000000"/>
                          </a:solidFill>
                          <a:effectLst/>
                          <a:latin typeface="Calibri" pitchFamily="34" charset="0"/>
                          <a:ea typeface="ＭＳ Ｐゴシック" pitchFamily="34" charset="-128"/>
                        </a:rPr>
                        <a:t>Class factors (7)</a:t>
                      </a:r>
                    </a:p>
                  </a:txBody>
                  <a:tcPr marL="93027" marR="93027" marT="43779" marB="437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82201">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000000"/>
                          </a:solidFill>
                          <a:effectLst/>
                          <a:latin typeface="Calibri" pitchFamily="34" charset="0"/>
                          <a:ea typeface="ＭＳ Ｐゴシック" pitchFamily="34" charset="-128"/>
                        </a:rPr>
                        <a:t>Songs  (16)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700" b="0" i="0" u="none" strike="noStrike" cap="none" normalizeH="0" baseline="0" smtClean="0">
                        <a:ln>
                          <a:noFill/>
                        </a:ln>
                        <a:solidFill>
                          <a:srgbClr val="000000"/>
                        </a:solidFill>
                        <a:effectLst/>
                        <a:latin typeface="Calibri" pitchFamily="34" charset="0"/>
                        <a:ea typeface="ＭＳ Ｐゴシック" pitchFamily="34" charset="-128"/>
                      </a:endParaRPr>
                    </a:p>
                  </a:txBody>
                  <a:tcPr marL="93027" marR="93027" marT="43779" marB="437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41388"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defTabSz="941388"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000000"/>
                          </a:solidFill>
                          <a:effectLst/>
                          <a:latin typeface="Calibri" pitchFamily="34" charset="0"/>
                          <a:ea typeface="ＭＳ Ｐゴシック" pitchFamily="34" charset="-128"/>
                        </a:rPr>
                        <a:t>Tests (6)</a:t>
                      </a:r>
                    </a:p>
                  </a:txBody>
                  <a:tcPr marL="93027" marR="93027" marT="43779" marB="437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173465">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000000"/>
                          </a:solidFill>
                          <a:effectLst/>
                          <a:latin typeface="Calibri" pitchFamily="34" charset="0"/>
                          <a:ea typeface="ＭＳ Ｐゴシック" pitchFamily="34" charset="-128"/>
                        </a:rPr>
                        <a:t>Speaking (13)</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smtClean="0">
                          <a:ln>
                            <a:noFill/>
                          </a:ln>
                          <a:solidFill>
                            <a:srgbClr val="000000"/>
                          </a:solidFill>
                          <a:effectLst/>
                          <a:latin typeface="Calibri" pitchFamily="34" charset="0"/>
                          <a:ea typeface="ＭＳ Ｐゴシック" pitchFamily="34" charset="-128"/>
                        </a:rPr>
                        <a:t>Reading (12)</a:t>
                      </a:r>
                    </a:p>
                  </a:txBody>
                  <a:tcPr marL="93027" marR="93027" marT="43779" marB="437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41388"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defTabSz="941388"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defTabSz="941388"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defTabSz="941388"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41388"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dirty="0" smtClean="0">
                          <a:ln>
                            <a:noFill/>
                          </a:ln>
                          <a:solidFill>
                            <a:srgbClr val="000000"/>
                          </a:solidFill>
                          <a:effectLst/>
                          <a:latin typeface="Calibri" pitchFamily="34" charset="0"/>
                          <a:ea typeface="ＭＳ Ｐゴシック" pitchFamily="34" charset="-128"/>
                        </a:rPr>
                        <a:t>Teacher TL (5)</a:t>
                      </a:r>
                    </a:p>
                    <a:p>
                      <a:pPr marL="0" marR="0" lvl="0" indent="0" algn="l" defTabSz="941388"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dirty="0" smtClean="0">
                          <a:ln>
                            <a:noFill/>
                          </a:ln>
                          <a:solidFill>
                            <a:srgbClr val="000000"/>
                          </a:solidFill>
                          <a:effectLst/>
                          <a:latin typeface="Calibri" pitchFamily="34" charset="0"/>
                          <a:ea typeface="ＭＳ Ｐゴシック" pitchFamily="34" charset="-128"/>
                        </a:rPr>
                        <a:t>Other teacher factors (5)</a:t>
                      </a:r>
                    </a:p>
                  </a:txBody>
                  <a:tcPr marL="93027" marR="93027" marT="43779" marB="437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48160"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663DCECB-D79E-4D0A-A5F1-29DBD54F19AB}" type="slidenum">
              <a:rPr lang="en-GB" altLang="en-US" sz="1700">
                <a:latin typeface="Rdg Vesta" pitchFamily="2" charset="0"/>
              </a:rPr>
              <a:pPr eaLnBrk="1" hangingPunct="1">
                <a:lnSpc>
                  <a:spcPct val="100000"/>
                </a:lnSpc>
                <a:spcBef>
                  <a:spcPct val="0"/>
                </a:spcBef>
                <a:buClrTx/>
                <a:buFontTx/>
                <a:buNone/>
              </a:pPr>
              <a:t>38</a:t>
            </a:fld>
            <a:endParaRPr lang="en-GB" altLang="en-US" sz="1700">
              <a:latin typeface="Rdg Vesta" pitchFamily="2" charset="0"/>
            </a:endParaRPr>
          </a:p>
        </p:txBody>
      </p:sp>
    </p:spTree>
    <p:extLst>
      <p:ext uri="{BB962C8B-B14F-4D97-AF65-F5344CB8AC3E}">
        <p14:creationId xmlns:p14="http://schemas.microsoft.com/office/powerpoint/2010/main" val="61956949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754995" y="275050"/>
            <a:ext cx="6841341" cy="1361570"/>
          </a:xfrm>
        </p:spPr>
        <p:txBody>
          <a:bodyPr/>
          <a:lstStyle/>
          <a:p>
            <a:pPr eaLnBrk="1" hangingPunct="1"/>
            <a:r>
              <a:rPr lang="en-GB" altLang="en-US" sz="2800" cap="none" dirty="0" smtClean="0">
                <a:ea typeface="ＭＳ Ｐゴシック" pitchFamily="34" charset="-128"/>
              </a:rPr>
              <a:t>Do you prefer how you learn </a:t>
            </a:r>
            <a:r>
              <a:rPr lang="en-GB" altLang="en-US" sz="2800" cap="none" dirty="0">
                <a:ea typeface="ＭＳ Ｐゴシック" pitchFamily="34" charset="-128"/>
              </a:rPr>
              <a:t>F</a:t>
            </a:r>
            <a:r>
              <a:rPr lang="en-GB" altLang="en-US" sz="2800" cap="none" dirty="0" smtClean="0">
                <a:ea typeface="ＭＳ Ｐゴシック" pitchFamily="34" charset="-128"/>
              </a:rPr>
              <a:t>rench at</a:t>
            </a:r>
            <a:br>
              <a:rPr lang="en-GB" altLang="en-US" sz="2800" cap="none" dirty="0" smtClean="0">
                <a:ea typeface="ＭＳ Ｐゴシック" pitchFamily="34" charset="-128"/>
              </a:rPr>
            </a:br>
            <a:r>
              <a:rPr lang="en-GB" altLang="en-US" sz="2800" cap="none" dirty="0" smtClean="0">
                <a:ea typeface="ＭＳ Ｐゴシック" pitchFamily="34" charset="-128"/>
              </a:rPr>
              <a:t> secondary school or how you learnt </a:t>
            </a:r>
            <a:br>
              <a:rPr lang="en-GB" altLang="en-US" sz="2800" cap="none" dirty="0" smtClean="0">
                <a:ea typeface="ＭＳ Ｐゴシック" pitchFamily="34" charset="-128"/>
              </a:rPr>
            </a:br>
            <a:r>
              <a:rPr lang="en-GB" altLang="en-US" sz="2800" cap="none" dirty="0">
                <a:ea typeface="ＭＳ Ｐゴシック" pitchFamily="34" charset="-128"/>
              </a:rPr>
              <a:t>F</a:t>
            </a:r>
            <a:r>
              <a:rPr lang="en-GB" altLang="en-US" sz="2800" cap="none" dirty="0" smtClean="0">
                <a:ea typeface="ＭＳ Ｐゴシック" pitchFamily="34" charset="-128"/>
              </a:rPr>
              <a:t>rench at primary school? </a:t>
            </a:r>
            <a:endParaRPr lang="en-GB" altLang="en-US" sz="2800" cap="none" dirty="0">
              <a:ea typeface="ＭＳ Ｐゴシック" pitchFamily="34" charset="-128"/>
            </a:endParaRPr>
          </a:p>
        </p:txBody>
      </p:sp>
      <p:sp>
        <p:nvSpPr>
          <p:cNvPr id="49155" name="Content Placeholder 2"/>
          <p:cNvSpPr>
            <a:spLocks noGrp="1"/>
          </p:cNvSpPr>
          <p:nvPr>
            <p:ph idx="1"/>
          </p:nvPr>
        </p:nvSpPr>
        <p:spPr>
          <a:xfrm>
            <a:off x="754995" y="1843288"/>
            <a:ext cx="7931338" cy="4099908"/>
          </a:xfrm>
        </p:spPr>
        <p:txBody>
          <a:bodyPr/>
          <a:lstStyle/>
          <a:p>
            <a:pPr marL="341993" indent="-341993" defTabSz="913523"/>
            <a:r>
              <a:rPr lang="en-GB" altLang="en-US" dirty="0" smtClean="0">
                <a:ea typeface="ＭＳ Ｐゴシック" pitchFamily="34" charset="-128"/>
              </a:rPr>
              <a:t>11% preferred Primary French</a:t>
            </a:r>
          </a:p>
          <a:p>
            <a:pPr marL="341993" indent="-341993" defTabSz="913523"/>
            <a:r>
              <a:rPr lang="en-GB" altLang="en-US" dirty="0" smtClean="0">
                <a:ea typeface="ＭＳ Ｐゴシック" pitchFamily="34" charset="-128"/>
              </a:rPr>
              <a:t>89% preferred Secondary French</a:t>
            </a:r>
          </a:p>
          <a:p>
            <a:pPr marL="341993" indent="-341993" defTabSz="913523"/>
            <a:r>
              <a:rPr lang="en-GB" altLang="en-US" dirty="0" smtClean="0">
                <a:ea typeface="ＭＳ Ｐゴシック" pitchFamily="34" charset="-128"/>
              </a:rPr>
              <a:t>Main reasons for preferring Secondary:</a:t>
            </a:r>
          </a:p>
          <a:p>
            <a:pPr marL="341993" indent="-341993" defTabSz="913523">
              <a:buFont typeface="Wingdings" pitchFamily="2" charset="2"/>
              <a:buChar char="Ø"/>
            </a:pPr>
            <a:r>
              <a:rPr lang="en-GB" altLang="en-US" dirty="0" smtClean="0">
                <a:ea typeface="ＭＳ Ｐゴシック" pitchFamily="34" charset="-128"/>
              </a:rPr>
              <a:t>Learn more/challenge (46)</a:t>
            </a:r>
          </a:p>
          <a:p>
            <a:pPr marL="341993" indent="-341993" defTabSz="913523">
              <a:buFont typeface="Wingdings" pitchFamily="2" charset="2"/>
              <a:buChar char="Ø"/>
            </a:pPr>
            <a:r>
              <a:rPr lang="en-GB" altLang="en-US" dirty="0" smtClean="0">
                <a:ea typeface="ＭＳ Ｐゴシック" pitchFamily="34" charset="-128"/>
              </a:rPr>
              <a:t>Topics (44)</a:t>
            </a:r>
          </a:p>
          <a:p>
            <a:pPr marL="341993" indent="-341993" defTabSz="913523">
              <a:buFont typeface="Wingdings" pitchFamily="2" charset="2"/>
              <a:buChar char="Ø"/>
            </a:pPr>
            <a:r>
              <a:rPr lang="en-GB" altLang="en-US" dirty="0" smtClean="0">
                <a:ea typeface="ＭＳ Ｐゴシック" pitchFamily="34" charset="-128"/>
              </a:rPr>
              <a:t>More interesting/fun (27)</a:t>
            </a:r>
          </a:p>
          <a:p>
            <a:pPr marL="341993" indent="-341993" defTabSz="913523">
              <a:buFont typeface="Wingdings" pitchFamily="2" charset="2"/>
              <a:buChar char="Ø"/>
            </a:pPr>
            <a:r>
              <a:rPr lang="en-GB" altLang="en-US" dirty="0" smtClean="0">
                <a:ea typeface="ＭＳ Ｐゴシック" pitchFamily="34" charset="-128"/>
              </a:rPr>
              <a:t>Games (14)</a:t>
            </a:r>
          </a:p>
          <a:p>
            <a:pPr marL="341993" indent="-341993" defTabSz="913523">
              <a:buFont typeface="Wingdings" pitchFamily="2" charset="2"/>
              <a:buChar char="Ø"/>
            </a:pPr>
            <a:r>
              <a:rPr lang="en-GB" altLang="en-US" dirty="0" smtClean="0">
                <a:ea typeface="ＭＳ Ｐゴシック" pitchFamily="34" charset="-128"/>
              </a:rPr>
              <a:t>Group work (13)</a:t>
            </a:r>
          </a:p>
          <a:p>
            <a:pPr marL="341993" indent="-341993" defTabSz="913523">
              <a:buFont typeface="Wingdings" pitchFamily="2" charset="2"/>
              <a:buChar char="Ø"/>
            </a:pPr>
            <a:endParaRPr lang="en-GB" altLang="en-US" dirty="0" smtClean="0">
              <a:ea typeface="ＭＳ Ｐゴシック" pitchFamily="34" charset="-128"/>
            </a:endParaRPr>
          </a:p>
          <a:p>
            <a:pPr marL="341993" indent="-341993" defTabSz="913523">
              <a:buFont typeface="Wingdings" pitchFamily="2" charset="2"/>
              <a:buChar char="Ø"/>
            </a:pPr>
            <a:endParaRPr lang="en-GB" altLang="en-US" dirty="0" smtClean="0">
              <a:ea typeface="ＭＳ Ｐゴシック" pitchFamily="34" charset="-128"/>
            </a:endParaRPr>
          </a:p>
        </p:txBody>
      </p:sp>
      <p:sp>
        <p:nvSpPr>
          <p:cNvPr id="49156"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494F19F8-C974-4B58-89BB-BB77573C7689}" type="slidenum">
              <a:rPr lang="en-GB" altLang="en-US" sz="1700">
                <a:latin typeface="Rdg Vesta" pitchFamily="2" charset="0"/>
              </a:rPr>
              <a:pPr eaLnBrk="1" hangingPunct="1">
                <a:lnSpc>
                  <a:spcPct val="100000"/>
                </a:lnSpc>
                <a:spcBef>
                  <a:spcPct val="0"/>
                </a:spcBef>
                <a:buClrTx/>
                <a:buFontTx/>
                <a:buNone/>
              </a:pPr>
              <a:t>39</a:t>
            </a:fld>
            <a:endParaRPr lang="en-GB" altLang="en-US" sz="1700">
              <a:latin typeface="Rdg Vesta" pitchFamily="2" charset="0"/>
            </a:endParaRPr>
          </a:p>
        </p:txBody>
      </p:sp>
    </p:spTree>
    <p:extLst>
      <p:ext uri="{BB962C8B-B14F-4D97-AF65-F5344CB8AC3E}">
        <p14:creationId xmlns:p14="http://schemas.microsoft.com/office/powerpoint/2010/main" val="355823986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altLang="en-US" cap="none" dirty="0" smtClean="0">
                <a:ea typeface="ＭＳ Ｐゴシック" pitchFamily="34" charset="-128"/>
              </a:rPr>
              <a:t>Research questions</a:t>
            </a:r>
          </a:p>
        </p:txBody>
      </p:sp>
      <p:sp>
        <p:nvSpPr>
          <p:cNvPr id="8195" name="Content Placeholder 2"/>
          <p:cNvSpPr>
            <a:spLocks noGrp="1"/>
          </p:cNvSpPr>
          <p:nvPr>
            <p:ph idx="1"/>
          </p:nvPr>
        </p:nvSpPr>
        <p:spPr>
          <a:xfrm>
            <a:off x="754995" y="2348880"/>
            <a:ext cx="7931338" cy="4044120"/>
          </a:xfrm>
        </p:spPr>
        <p:txBody>
          <a:bodyPr/>
          <a:lstStyle/>
          <a:p>
            <a:r>
              <a:rPr lang="en-GB" altLang="en-US" sz="2400" dirty="0">
                <a:ea typeface="ＭＳ Ｐゴシック" pitchFamily="34" charset="-128"/>
              </a:rPr>
              <a:t>What is the impact at the end of Key Stage 2 of two different teaching approaches in Primary Languages on:</a:t>
            </a:r>
          </a:p>
          <a:p>
            <a:r>
              <a:rPr lang="en-GB" altLang="en-US" sz="2400" dirty="0">
                <a:ea typeface="ＭＳ Ｐゴシック" pitchFamily="34" charset="-128"/>
              </a:rPr>
              <a:t>a) Children’s knowledge of the underlying system of the foreign language (gender, adjectival agreement, simple present tense verbs)</a:t>
            </a:r>
          </a:p>
          <a:p>
            <a:r>
              <a:rPr lang="en-GB" altLang="en-US" sz="2400" dirty="0">
                <a:ea typeface="ＭＳ Ｐゴシック" pitchFamily="34" charset="-128"/>
              </a:rPr>
              <a:t>b) Children’s preparedness for language learning at secondary school, in terms of their confidence in foreign language learning, their level of motivation and the longer-term development of their knowledge of the language system at secondary school?</a:t>
            </a:r>
          </a:p>
          <a:p>
            <a:pPr eaLnBrk="1" hangingPunct="1"/>
            <a:endParaRPr lang="en-GB" altLang="en-US" sz="2700" dirty="0">
              <a:ea typeface="ＭＳ Ｐゴシック" pitchFamily="34" charset="-128"/>
            </a:endParaRPr>
          </a:p>
        </p:txBody>
      </p:sp>
      <p:sp>
        <p:nvSpPr>
          <p:cNvPr id="8196"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E39FB5D4-92BC-4A3C-87BC-C270F4B361F4}" type="slidenum">
              <a:rPr lang="en-GB" altLang="en-US" sz="1700">
                <a:latin typeface="Rdg Vesta" pitchFamily="2" charset="0"/>
              </a:rPr>
              <a:pPr eaLnBrk="1" hangingPunct="1">
                <a:lnSpc>
                  <a:spcPct val="100000"/>
                </a:lnSpc>
                <a:spcBef>
                  <a:spcPct val="0"/>
                </a:spcBef>
                <a:buClrTx/>
                <a:buFontTx/>
                <a:buNone/>
              </a:pPr>
              <a:t>4</a:t>
            </a:fld>
            <a:endParaRPr lang="en-GB" altLang="en-US" sz="1700">
              <a:latin typeface="Rdg Vesta" pitchFamily="2" charset="0"/>
            </a:endParaRPr>
          </a:p>
        </p:txBody>
      </p:sp>
    </p:spTree>
    <p:extLst>
      <p:ext uri="{BB962C8B-B14F-4D97-AF65-F5344CB8AC3E}">
        <p14:creationId xmlns:p14="http://schemas.microsoft.com/office/powerpoint/2010/main" val="325323091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GB" altLang="en-US" cap="none" dirty="0" smtClean="0">
                <a:ea typeface="ＭＳ Ｐゴシック" pitchFamily="34" charset="-128"/>
              </a:rPr>
              <a:t>Would like to change about </a:t>
            </a:r>
            <a:br>
              <a:rPr lang="en-GB" altLang="en-US" cap="none" dirty="0" smtClean="0">
                <a:ea typeface="ＭＳ Ｐゴシック" pitchFamily="34" charset="-128"/>
              </a:rPr>
            </a:br>
            <a:r>
              <a:rPr lang="en-GB" altLang="en-US" cap="none" dirty="0" smtClean="0">
                <a:ea typeface="ＭＳ Ｐゴシック" pitchFamily="34" charset="-128"/>
              </a:rPr>
              <a:t>secondary </a:t>
            </a:r>
            <a:r>
              <a:rPr lang="en-GB" altLang="en-US" cap="none" dirty="0">
                <a:ea typeface="ＭＳ Ｐゴシック" pitchFamily="34" charset="-128"/>
              </a:rPr>
              <a:t>F</a:t>
            </a:r>
            <a:r>
              <a:rPr lang="en-GB" altLang="en-US" cap="none" dirty="0" smtClean="0">
                <a:ea typeface="ＭＳ Ｐゴシック" pitchFamily="34" charset="-128"/>
              </a:rPr>
              <a:t>rench:</a:t>
            </a:r>
          </a:p>
        </p:txBody>
      </p:sp>
      <p:sp>
        <p:nvSpPr>
          <p:cNvPr id="47107" name="Content Placeholder 2"/>
          <p:cNvSpPr>
            <a:spLocks noGrp="1"/>
          </p:cNvSpPr>
          <p:nvPr>
            <p:ph idx="1"/>
          </p:nvPr>
        </p:nvSpPr>
        <p:spPr/>
        <p:txBody>
          <a:bodyPr/>
          <a:lstStyle/>
          <a:p>
            <a:pPr marL="0" indent="0">
              <a:buNone/>
              <a:defRPr/>
            </a:pPr>
            <a:endParaRPr lang="en-GB" altLang="en-US" dirty="0" smtClean="0">
              <a:ea typeface="ＭＳ Ｐゴシック" pitchFamily="34" charset="-128"/>
            </a:endParaRPr>
          </a:p>
          <a:p>
            <a:pPr marL="0" indent="0">
              <a:buNone/>
              <a:defRPr/>
            </a:pPr>
            <a:r>
              <a:rPr lang="en-GB" altLang="en-US" sz="3500" dirty="0">
                <a:ea typeface="ＭＳ Ｐゴシック" pitchFamily="34" charset="-128"/>
              </a:rPr>
              <a:t>Most frequently mentioned -</a:t>
            </a:r>
          </a:p>
          <a:p>
            <a:pPr eaLnBrk="1" hangingPunct="1">
              <a:defRPr/>
            </a:pPr>
            <a:r>
              <a:rPr lang="en-GB" altLang="en-US" sz="3500" dirty="0">
                <a:ea typeface="ＭＳ Ｐゴシック" pitchFamily="34" charset="-128"/>
              </a:rPr>
              <a:t>More fun/games (17)</a:t>
            </a:r>
          </a:p>
          <a:p>
            <a:pPr eaLnBrk="1" hangingPunct="1">
              <a:defRPr/>
            </a:pPr>
            <a:r>
              <a:rPr lang="en-GB" altLang="en-US" sz="3500" dirty="0">
                <a:ea typeface="ＭＳ Ｐゴシック" pitchFamily="34" charset="-128"/>
              </a:rPr>
              <a:t>More group work (10)</a:t>
            </a:r>
          </a:p>
          <a:p>
            <a:pPr eaLnBrk="1" hangingPunct="1">
              <a:defRPr/>
            </a:pPr>
            <a:r>
              <a:rPr lang="en-GB" altLang="en-US" sz="3500" dirty="0">
                <a:ea typeface="ＭＳ Ｐゴシック" pitchFamily="34" charset="-128"/>
              </a:rPr>
              <a:t>More interaction (10)</a:t>
            </a:r>
          </a:p>
        </p:txBody>
      </p:sp>
      <p:sp>
        <p:nvSpPr>
          <p:cNvPr id="50180"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61F3B62B-18DF-4CFB-B278-2810E7CCC325}" type="slidenum">
              <a:rPr lang="en-GB" altLang="en-US" sz="1700">
                <a:latin typeface="Rdg Vesta" pitchFamily="2" charset="0"/>
              </a:rPr>
              <a:pPr eaLnBrk="1" hangingPunct="1">
                <a:lnSpc>
                  <a:spcPct val="100000"/>
                </a:lnSpc>
                <a:spcBef>
                  <a:spcPct val="0"/>
                </a:spcBef>
                <a:buClrTx/>
                <a:buFontTx/>
                <a:buNone/>
              </a:pPr>
              <a:t>40</a:t>
            </a:fld>
            <a:endParaRPr lang="en-GB" altLang="en-US" sz="1700">
              <a:latin typeface="Rdg Vesta" pitchFamily="2" charset="0"/>
            </a:endParaRPr>
          </a:p>
        </p:txBody>
      </p:sp>
    </p:spTree>
    <p:extLst>
      <p:ext uri="{BB962C8B-B14F-4D97-AF65-F5344CB8AC3E}">
        <p14:creationId xmlns:p14="http://schemas.microsoft.com/office/powerpoint/2010/main" val="26423220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24800" y="908720"/>
            <a:ext cx="8280000" cy="720080"/>
          </a:xfrm>
        </p:spPr>
        <p:txBody>
          <a:bodyPr/>
          <a:lstStyle/>
          <a:p>
            <a:pPr eaLnBrk="1" hangingPunct="1"/>
            <a:r>
              <a:rPr lang="en-GB" altLang="en-US" cap="none" dirty="0" smtClean="0">
                <a:ea typeface="ＭＳ Ｐゴシック" pitchFamily="34" charset="-128"/>
              </a:rPr>
              <a:t>Conclusions</a:t>
            </a:r>
          </a:p>
        </p:txBody>
      </p:sp>
      <p:sp>
        <p:nvSpPr>
          <p:cNvPr id="51203" name="Content Placeholder 2"/>
          <p:cNvSpPr>
            <a:spLocks noGrp="1"/>
          </p:cNvSpPr>
          <p:nvPr>
            <p:ph idx="1"/>
          </p:nvPr>
        </p:nvSpPr>
        <p:spPr>
          <a:xfrm>
            <a:off x="754995" y="1916832"/>
            <a:ext cx="7931338" cy="4941168"/>
          </a:xfrm>
        </p:spPr>
        <p:txBody>
          <a:bodyPr/>
          <a:lstStyle/>
          <a:p>
            <a:pPr eaLnBrk="1" hangingPunct="1"/>
            <a:r>
              <a:rPr lang="en-GB" altLang="en-US" sz="2700" dirty="0">
                <a:ea typeface="ＭＳ Ｐゴシック" pitchFamily="34" charset="-128"/>
              </a:rPr>
              <a:t>Progress and increased motivation across transition phase – contrary to previous research findings</a:t>
            </a:r>
          </a:p>
          <a:p>
            <a:pPr eaLnBrk="1" hangingPunct="1"/>
            <a:r>
              <a:rPr lang="en-GB" altLang="en-US" sz="2700" dirty="0">
                <a:ea typeface="ＭＳ Ｐゴシック" pitchFamily="34" charset="-128"/>
              </a:rPr>
              <a:t>Progress is  statistically significant but small– important from an assessment perspective </a:t>
            </a:r>
          </a:p>
          <a:p>
            <a:pPr eaLnBrk="1" hangingPunct="1"/>
            <a:r>
              <a:rPr lang="en-GB" altLang="en-US" sz="2700" dirty="0">
                <a:ea typeface="ＭＳ Ｐゴシック" pitchFamily="34" charset="-128"/>
              </a:rPr>
              <a:t>Importance of individual factors + teaching time/teacher training/teacher French</a:t>
            </a:r>
          </a:p>
          <a:p>
            <a:pPr eaLnBrk="1" hangingPunct="1"/>
            <a:r>
              <a:rPr lang="en-GB" altLang="en-US" sz="2700" dirty="0">
                <a:ea typeface="ＭＳ Ｐゴシック" pitchFamily="34" charset="-128"/>
              </a:rPr>
              <a:t>No one approach clearly better than the other, but maybe nature of literacy tasks used</a:t>
            </a:r>
            <a:r>
              <a:rPr lang="en-GB" altLang="en-US" sz="2700" dirty="0" smtClean="0">
                <a:ea typeface="ＭＳ Ｐゴシック" pitchFamily="34" charset="-128"/>
              </a:rPr>
              <a:t>?</a:t>
            </a:r>
            <a:endParaRPr lang="en-GB" altLang="en-US" sz="2700" dirty="0">
              <a:ea typeface="ＭＳ Ｐゴシック" pitchFamily="34" charset="-128"/>
            </a:endParaRPr>
          </a:p>
        </p:txBody>
      </p:sp>
      <p:sp>
        <p:nvSpPr>
          <p:cNvPr id="51204"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7653A29B-E783-4EB8-A190-4B79411D8913}" type="slidenum">
              <a:rPr lang="en-GB" altLang="en-US" sz="1700">
                <a:latin typeface="Rdg Vesta" pitchFamily="2" charset="0"/>
              </a:rPr>
              <a:pPr eaLnBrk="1" hangingPunct="1">
                <a:lnSpc>
                  <a:spcPct val="100000"/>
                </a:lnSpc>
                <a:spcBef>
                  <a:spcPct val="0"/>
                </a:spcBef>
                <a:buClrTx/>
                <a:buFontTx/>
                <a:buNone/>
              </a:pPr>
              <a:t>41</a:t>
            </a:fld>
            <a:endParaRPr lang="en-GB" altLang="en-US" sz="1700">
              <a:latin typeface="Rdg Vesta" pitchFamily="2" charset="0"/>
            </a:endParaRPr>
          </a:p>
        </p:txBody>
      </p:sp>
    </p:spTree>
    <p:extLst>
      <p:ext uri="{BB962C8B-B14F-4D97-AF65-F5344CB8AC3E}">
        <p14:creationId xmlns:p14="http://schemas.microsoft.com/office/powerpoint/2010/main" val="302585106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54995" y="275050"/>
            <a:ext cx="6194071" cy="948237"/>
          </a:xfrm>
        </p:spPr>
        <p:txBody>
          <a:bodyPr/>
          <a:lstStyle/>
          <a:p>
            <a:pPr eaLnBrk="1" hangingPunct="1"/>
            <a:r>
              <a:rPr lang="en-GB" altLang="en-US" cap="none" dirty="0" smtClean="0">
                <a:ea typeface="ＭＳ Ｐゴシック" pitchFamily="34" charset="-128"/>
              </a:rPr>
              <a:t>Conclusions</a:t>
            </a:r>
          </a:p>
        </p:txBody>
      </p:sp>
      <p:sp>
        <p:nvSpPr>
          <p:cNvPr id="52227" name="Content Placeholder 2"/>
          <p:cNvSpPr>
            <a:spLocks noGrp="1"/>
          </p:cNvSpPr>
          <p:nvPr>
            <p:ph idx="1"/>
          </p:nvPr>
        </p:nvSpPr>
        <p:spPr>
          <a:xfrm>
            <a:off x="754995" y="1154903"/>
            <a:ext cx="7931338" cy="5513145"/>
          </a:xfrm>
        </p:spPr>
        <p:txBody>
          <a:bodyPr/>
          <a:lstStyle/>
          <a:p>
            <a:pPr eaLnBrk="1" hangingPunct="1"/>
            <a:r>
              <a:rPr lang="en-GB" altLang="en-US" sz="3100" dirty="0">
                <a:ea typeface="ＭＳ Ｐゴシック" pitchFamily="34" charset="-128"/>
              </a:rPr>
              <a:t>Sense of progress important for motivation</a:t>
            </a:r>
          </a:p>
          <a:p>
            <a:pPr eaLnBrk="1" hangingPunct="1"/>
            <a:r>
              <a:rPr lang="en-GB" altLang="en-US" sz="3100" dirty="0">
                <a:ea typeface="ＭＳ Ｐゴシック" pitchFamily="34" charset="-128"/>
              </a:rPr>
              <a:t>Sense of stagnation and repetition a potential problem at primary level</a:t>
            </a:r>
          </a:p>
          <a:p>
            <a:pPr eaLnBrk="1" hangingPunct="1"/>
            <a:r>
              <a:rPr lang="en-GB" altLang="en-US" sz="3100" dirty="0">
                <a:ea typeface="ＭＳ Ｐゴシック" pitchFamily="34" charset="-128"/>
              </a:rPr>
              <a:t>Sense of difficulty, however, equally problematic</a:t>
            </a:r>
          </a:p>
          <a:p>
            <a:pPr eaLnBrk="1" hangingPunct="1"/>
            <a:r>
              <a:rPr lang="en-GB" altLang="en-US" sz="3100" dirty="0">
                <a:ea typeface="ＭＳ Ｐゴシック" pitchFamily="34" charset="-128"/>
              </a:rPr>
              <a:t>Secondary </a:t>
            </a:r>
            <a:r>
              <a:rPr lang="en-GB" altLang="en-US" sz="3100" b="1" dirty="0">
                <a:ea typeface="ＭＳ Ｐゴシック" pitchFamily="34" charset="-128"/>
              </a:rPr>
              <a:t>may</a:t>
            </a:r>
            <a:r>
              <a:rPr lang="en-GB" altLang="en-US" sz="3100" dirty="0">
                <a:ea typeface="ＭＳ Ｐゴシック" pitchFamily="34" charset="-128"/>
              </a:rPr>
              <a:t> give greater sense of making progress, but attitudes?</a:t>
            </a:r>
          </a:p>
          <a:p>
            <a:pPr eaLnBrk="1" hangingPunct="1"/>
            <a:r>
              <a:rPr lang="en-GB" altLang="en-US" sz="3100" dirty="0">
                <a:ea typeface="ＭＳ Ｐゴシック" pitchFamily="34" charset="-128"/>
              </a:rPr>
              <a:t>Need for continuing enjoyment and </a:t>
            </a:r>
            <a:r>
              <a:rPr lang="en-GB" altLang="en-US" sz="3100" dirty="0" smtClean="0">
                <a:ea typeface="ＭＳ Ｐゴシック" pitchFamily="34" charset="-128"/>
              </a:rPr>
              <a:t>interaction, and an alignment between learners’ goals and teaching focus</a:t>
            </a:r>
            <a:endParaRPr lang="en-GB" altLang="en-US" sz="3100" dirty="0">
              <a:ea typeface="ＭＳ Ｐゴシック" pitchFamily="34" charset="-128"/>
            </a:endParaRPr>
          </a:p>
        </p:txBody>
      </p:sp>
      <p:sp>
        <p:nvSpPr>
          <p:cNvPr id="52228"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EC0CE4C5-A97F-4389-978D-DDF931C1127B}" type="slidenum">
              <a:rPr lang="en-GB" altLang="en-US" sz="1700">
                <a:latin typeface="Rdg Vesta" pitchFamily="2" charset="0"/>
              </a:rPr>
              <a:pPr eaLnBrk="1" hangingPunct="1">
                <a:lnSpc>
                  <a:spcPct val="100000"/>
                </a:lnSpc>
                <a:spcBef>
                  <a:spcPct val="0"/>
                </a:spcBef>
                <a:buClrTx/>
                <a:buFontTx/>
                <a:buNone/>
              </a:pPr>
              <a:t>42</a:t>
            </a:fld>
            <a:endParaRPr lang="en-GB" altLang="en-US" sz="1700">
              <a:latin typeface="Rdg Vesta" pitchFamily="2" charset="0"/>
            </a:endParaRPr>
          </a:p>
        </p:txBody>
      </p:sp>
    </p:spTree>
    <p:extLst>
      <p:ext uri="{BB962C8B-B14F-4D97-AF65-F5344CB8AC3E}">
        <p14:creationId xmlns:p14="http://schemas.microsoft.com/office/powerpoint/2010/main" val="341680570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GB" altLang="en-US" smtClean="0">
                <a:ea typeface="ＭＳ Ｐゴシック" pitchFamily="34" charset="-128"/>
              </a:rPr>
              <a:t>Literacy objectives</a:t>
            </a:r>
          </a:p>
        </p:txBody>
      </p:sp>
      <p:sp>
        <p:nvSpPr>
          <p:cNvPr id="53251" name="Content Placeholder 2"/>
          <p:cNvSpPr>
            <a:spLocks noGrp="1"/>
          </p:cNvSpPr>
          <p:nvPr>
            <p:ph idx="1"/>
          </p:nvPr>
        </p:nvSpPr>
        <p:spPr/>
        <p:txBody>
          <a:bodyPr/>
          <a:lstStyle/>
          <a:p>
            <a:pPr marL="341993" indent="-341993" defTabSz="913523"/>
            <a:r>
              <a:rPr lang="en-GB" altLang="en-US" sz="2700">
                <a:ea typeface="ＭＳ Ｐゴシック" pitchFamily="34" charset="-128"/>
              </a:rPr>
              <a:t>Eg:</a:t>
            </a:r>
          </a:p>
          <a:p>
            <a:pPr marL="341993" indent="-341993" defTabSz="913523"/>
            <a:r>
              <a:rPr lang="en-GB" altLang="en-US" sz="2700">
                <a:ea typeface="ＭＳ Ｐゴシック" pitchFamily="34" charset="-128"/>
              </a:rPr>
              <a:t>L3.1 Recognise some familiar words in written form</a:t>
            </a:r>
          </a:p>
          <a:p>
            <a:pPr marL="341993" indent="-341993" defTabSz="913523"/>
            <a:r>
              <a:rPr lang="en-GB" altLang="en-US" sz="2700">
                <a:ea typeface="ＭＳ Ｐゴシック" pitchFamily="34" charset="-128"/>
              </a:rPr>
              <a:t> L3.3 Experiment with the writing of  simple words</a:t>
            </a:r>
          </a:p>
          <a:p>
            <a:pPr marL="341993" indent="-341993" defTabSz="913523"/>
            <a:r>
              <a:rPr lang="en-GB" altLang="en-US" sz="2700">
                <a:ea typeface="ＭＳ Ｐゴシック" pitchFamily="34" charset="-128"/>
              </a:rPr>
              <a:t>L4.2 Follow a short familiar text, listening and reading at the same time</a:t>
            </a:r>
          </a:p>
          <a:p>
            <a:pPr marL="341993" indent="-341993" defTabSz="913523">
              <a:buNone/>
            </a:pPr>
            <a:endParaRPr lang="en-GB" altLang="en-US" smtClean="0">
              <a:ea typeface="ＭＳ Ｐゴシック" pitchFamily="34" charset="-128"/>
            </a:endParaRPr>
          </a:p>
          <a:p>
            <a:pPr marL="341993" indent="-341993" defTabSz="913523"/>
            <a:endParaRPr lang="en-GB" altLang="en-US" smtClean="0">
              <a:ea typeface="ＭＳ Ｐゴシック" pitchFamily="34" charset="-128"/>
            </a:endParaRPr>
          </a:p>
          <a:p>
            <a:pPr marL="341993" indent="-341993" defTabSz="913523"/>
            <a:endParaRPr lang="en-GB" altLang="en-US" smtClean="0">
              <a:ea typeface="ＭＳ Ｐゴシック" pitchFamily="34" charset="-128"/>
            </a:endParaRPr>
          </a:p>
        </p:txBody>
      </p:sp>
      <p:sp>
        <p:nvSpPr>
          <p:cNvPr id="53252"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6EA5B2E1-A86B-46ED-BCA7-6D7D537FF802}" type="slidenum">
              <a:rPr lang="en-GB" altLang="en-US" sz="1700">
                <a:latin typeface="Rdg Vesta" pitchFamily="2" charset="0"/>
              </a:rPr>
              <a:pPr eaLnBrk="1" hangingPunct="1">
                <a:lnSpc>
                  <a:spcPct val="100000"/>
                </a:lnSpc>
                <a:spcBef>
                  <a:spcPct val="0"/>
                </a:spcBef>
                <a:buClrTx/>
                <a:buFontTx/>
                <a:buNone/>
              </a:pPr>
              <a:t>43</a:t>
            </a:fld>
            <a:endParaRPr lang="en-GB" altLang="en-US" sz="1700">
              <a:latin typeface="Rdg Vesta" pitchFamily="2" charset="0"/>
            </a:endParaRPr>
          </a:p>
        </p:txBody>
      </p:sp>
    </p:spTree>
    <p:extLst>
      <p:ext uri="{BB962C8B-B14F-4D97-AF65-F5344CB8AC3E}">
        <p14:creationId xmlns:p14="http://schemas.microsoft.com/office/powerpoint/2010/main" val="415532672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GB" altLang="en-US" smtClean="0">
                <a:ea typeface="ＭＳ Ｐゴシック" pitchFamily="34" charset="-128"/>
              </a:rPr>
              <a:t>Literacy objectives</a:t>
            </a:r>
          </a:p>
        </p:txBody>
      </p:sp>
      <p:sp>
        <p:nvSpPr>
          <p:cNvPr id="54275" name="Content Placeholder 2"/>
          <p:cNvSpPr>
            <a:spLocks noGrp="1"/>
          </p:cNvSpPr>
          <p:nvPr>
            <p:ph idx="1"/>
          </p:nvPr>
        </p:nvSpPr>
        <p:spPr/>
        <p:txBody>
          <a:bodyPr/>
          <a:lstStyle/>
          <a:p>
            <a:pPr marL="341993" indent="-341993" defTabSz="913523"/>
            <a:r>
              <a:rPr lang="en-GB" altLang="en-US" sz="2700">
                <a:ea typeface="ＭＳ Ｐゴシック" pitchFamily="34" charset="-128"/>
              </a:rPr>
              <a:t>L5.1 Re-read frequently a variety of short texts;</a:t>
            </a:r>
          </a:p>
          <a:p>
            <a:pPr marL="341993" indent="-341993" defTabSz="913523"/>
            <a:r>
              <a:rPr lang="en-GB" altLang="en-US" sz="2700">
                <a:ea typeface="ＭＳ Ｐゴシック" pitchFamily="34" charset="-128"/>
              </a:rPr>
              <a:t> L5.3 Write words, phrases and short  sentences, using a reference</a:t>
            </a:r>
          </a:p>
          <a:p>
            <a:pPr marL="341993" indent="-341993" defTabSz="913523"/>
            <a:r>
              <a:rPr lang="en-GB" altLang="en-US" sz="2700">
                <a:ea typeface="ＭＳ Ｐゴシック" pitchFamily="34" charset="-128"/>
              </a:rPr>
              <a:t>L6.1 Read and understand the main points and some detail from a short written passage </a:t>
            </a:r>
          </a:p>
          <a:p>
            <a:pPr marL="341993" indent="-341993" defTabSz="913523"/>
            <a:r>
              <a:rPr lang="en-GB" altLang="en-US" sz="2700">
                <a:ea typeface="ＭＳ Ｐゴシック" pitchFamily="34" charset="-128"/>
              </a:rPr>
              <a:t> L6.4 Write sentences on a range of  topics using a model</a:t>
            </a:r>
          </a:p>
          <a:p>
            <a:pPr marL="341993" indent="-341993" defTabSz="913523">
              <a:buNone/>
            </a:pPr>
            <a:endParaRPr lang="en-GB" altLang="en-US" smtClean="0">
              <a:ea typeface="ＭＳ Ｐゴシック" pitchFamily="34" charset="-128"/>
            </a:endParaRPr>
          </a:p>
        </p:txBody>
      </p:sp>
      <p:sp>
        <p:nvSpPr>
          <p:cNvPr id="54276"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B258795B-B8BF-4CA5-B8C2-07D29ADB05FF}" type="slidenum">
              <a:rPr lang="en-GB" altLang="en-US" sz="1700">
                <a:latin typeface="Rdg Vesta" pitchFamily="2" charset="0"/>
              </a:rPr>
              <a:pPr eaLnBrk="1" hangingPunct="1">
                <a:lnSpc>
                  <a:spcPct val="100000"/>
                </a:lnSpc>
                <a:spcBef>
                  <a:spcPct val="0"/>
                </a:spcBef>
                <a:buClrTx/>
                <a:buFontTx/>
                <a:buNone/>
              </a:pPr>
              <a:t>44</a:t>
            </a:fld>
            <a:endParaRPr lang="en-GB" altLang="en-US" sz="1700">
              <a:latin typeface="Rdg Vesta" pitchFamily="2" charset="0"/>
            </a:endParaRPr>
          </a:p>
        </p:txBody>
      </p:sp>
    </p:spTree>
    <p:extLst>
      <p:ext uri="{BB962C8B-B14F-4D97-AF65-F5344CB8AC3E}">
        <p14:creationId xmlns:p14="http://schemas.microsoft.com/office/powerpoint/2010/main" val="191394630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4" y="2708920"/>
            <a:ext cx="8280000" cy="828000"/>
          </a:xfrm>
        </p:spPr>
        <p:txBody>
          <a:bodyPr/>
          <a:lstStyle/>
          <a:p>
            <a:pPr algn="ctr"/>
            <a:r>
              <a:rPr lang="en-GB" sz="3600" dirty="0" smtClean="0"/>
              <a:t>Individual factors influencing</a:t>
            </a:r>
            <a:br>
              <a:rPr lang="en-GB" sz="3600" dirty="0" smtClean="0"/>
            </a:br>
            <a:r>
              <a:rPr lang="en-GB" sz="3600" dirty="0" smtClean="0"/>
              <a:t>outcomes</a:t>
            </a:r>
            <a:endParaRPr lang="en-GB" sz="36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45</a:t>
            </a:fld>
            <a:endParaRPr lang="en-GB" altLang="en-US">
              <a:solidFill>
                <a:srgbClr val="50535A"/>
              </a:solidFill>
            </a:endParaRPr>
          </a:p>
        </p:txBody>
      </p:sp>
    </p:spTree>
    <p:extLst>
      <p:ext uri="{BB962C8B-B14F-4D97-AF65-F5344CB8AC3E}">
        <p14:creationId xmlns:p14="http://schemas.microsoft.com/office/powerpoint/2010/main" val="19027346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48" y="476672"/>
            <a:ext cx="8280000" cy="828000"/>
          </a:xfrm>
        </p:spPr>
        <p:txBody>
          <a:bodyPr>
            <a:normAutofit/>
          </a:bodyPr>
          <a:lstStyle/>
          <a:p>
            <a:pPr algn="ctr"/>
            <a:r>
              <a:rPr lang="en-GB" sz="2800" cap="none" dirty="0" smtClean="0"/>
              <a:t>Background – early language learning</a:t>
            </a:r>
            <a:endParaRPr lang="en-GB" sz="2800" cap="none" dirty="0"/>
          </a:p>
        </p:txBody>
      </p:sp>
      <p:sp>
        <p:nvSpPr>
          <p:cNvPr id="6" name="TextBox 5"/>
          <p:cNvSpPr txBox="1"/>
          <p:nvPr/>
        </p:nvSpPr>
        <p:spPr>
          <a:xfrm>
            <a:off x="467544" y="1700808"/>
            <a:ext cx="8136904" cy="4413516"/>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GB" altLang="en-US" sz="2400" dirty="0" smtClean="0">
                <a:solidFill>
                  <a:schemeClr val="tx2"/>
                </a:solidFill>
                <a:latin typeface="Calibri" pitchFamily="34" charset="0"/>
              </a:rPr>
              <a:t>Over the last decade there has been a global expansion of early language learning (particularly for learners of English)</a:t>
            </a:r>
          </a:p>
          <a:p>
            <a:pPr>
              <a:lnSpc>
                <a:spcPct val="90000"/>
              </a:lnSpc>
            </a:pPr>
            <a:endParaRPr lang="en-GB" altLang="en-US" sz="2400" dirty="0" smtClean="0">
              <a:solidFill>
                <a:schemeClr val="tx2"/>
              </a:solidFill>
              <a:latin typeface="Calibri" pitchFamily="34" charset="0"/>
            </a:endParaRPr>
          </a:p>
          <a:p>
            <a:pPr marL="457200" indent="-457200">
              <a:lnSpc>
                <a:spcPct val="90000"/>
              </a:lnSpc>
              <a:buFont typeface="Arial" panose="020B0604020202020204" pitchFamily="34" charset="0"/>
              <a:buChar char="•"/>
            </a:pPr>
            <a:r>
              <a:rPr lang="en-GB" altLang="en-US" sz="2400" dirty="0" smtClean="0">
                <a:solidFill>
                  <a:schemeClr val="tx2"/>
                </a:solidFill>
                <a:latin typeface="Calibri" pitchFamily="34" charset="0"/>
              </a:rPr>
              <a:t>Learning a foreign language in primary school has been compulsory in England and Wales since September 2014</a:t>
            </a:r>
          </a:p>
          <a:p>
            <a:pPr>
              <a:lnSpc>
                <a:spcPct val="90000"/>
              </a:lnSpc>
            </a:pPr>
            <a:endParaRPr lang="en-GB" altLang="en-US" sz="2400" dirty="0" smtClean="0">
              <a:solidFill>
                <a:schemeClr val="tx2"/>
              </a:solidFill>
              <a:latin typeface="Calibri" pitchFamily="34" charset="0"/>
            </a:endParaRPr>
          </a:p>
          <a:p>
            <a:pPr marL="457200" indent="-457200">
              <a:lnSpc>
                <a:spcPct val="90000"/>
              </a:lnSpc>
              <a:buFont typeface="Arial" panose="020B0604020202020204" pitchFamily="34" charset="0"/>
              <a:buChar char="•"/>
            </a:pPr>
            <a:r>
              <a:rPr lang="en-GB" altLang="en-US" sz="2400" dirty="0" smtClean="0">
                <a:solidFill>
                  <a:schemeClr val="tx2"/>
                </a:solidFill>
                <a:latin typeface="Calibri" pitchFamily="34" charset="0"/>
              </a:rPr>
              <a:t>ELL considered as an effective way to generate long-term, durable and favourable attitudes to language learning</a:t>
            </a:r>
          </a:p>
          <a:p>
            <a:pPr marL="457200" indent="-457200">
              <a:lnSpc>
                <a:spcPct val="90000"/>
              </a:lnSpc>
              <a:buFont typeface="Arial" panose="020B0604020202020204" pitchFamily="34" charset="0"/>
              <a:buChar char="•"/>
            </a:pPr>
            <a:endParaRPr lang="en-GB" altLang="en-US" sz="2400" dirty="0" smtClean="0">
              <a:solidFill>
                <a:schemeClr val="tx2"/>
              </a:solidFill>
              <a:latin typeface="Calibri" pitchFamily="34" charset="0"/>
            </a:endParaRPr>
          </a:p>
          <a:p>
            <a:pPr marL="457200" indent="-457200">
              <a:lnSpc>
                <a:spcPct val="90000"/>
              </a:lnSpc>
              <a:buFont typeface="Arial" panose="020B0604020202020204" pitchFamily="34" charset="0"/>
              <a:buChar char="•"/>
            </a:pPr>
            <a:r>
              <a:rPr lang="en-GB" altLang="en-US" sz="2400" dirty="0" smtClean="0">
                <a:solidFill>
                  <a:schemeClr val="tx2"/>
                </a:solidFill>
                <a:latin typeface="Calibri" pitchFamily="34" charset="0"/>
              </a:rPr>
              <a:t>Expectation that ELL will play an important role in motivating pupils to choose to continue language learning at post-compulsory phase</a:t>
            </a:r>
          </a:p>
          <a:p>
            <a:pPr marL="457200" indent="-457200">
              <a:lnSpc>
                <a:spcPct val="90000"/>
              </a:lnSpc>
              <a:buFont typeface="Arial" panose="020B0604020202020204" pitchFamily="34" charset="0"/>
              <a:buChar char="•"/>
            </a:pPr>
            <a:endParaRPr lang="en-GB" altLang="en-US" sz="2400" dirty="0" smtClean="0">
              <a:latin typeface="Calibri" pitchFamily="34" charset="0"/>
            </a:endParaRPr>
          </a:p>
        </p:txBody>
      </p:sp>
    </p:spTree>
    <p:extLst>
      <p:ext uri="{BB962C8B-B14F-4D97-AF65-F5344CB8AC3E}">
        <p14:creationId xmlns:p14="http://schemas.microsoft.com/office/powerpoint/2010/main" val="102182002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00" y="413139"/>
            <a:ext cx="8280000" cy="828000"/>
          </a:xfrm>
        </p:spPr>
        <p:txBody>
          <a:bodyPr/>
          <a:lstStyle/>
          <a:p>
            <a:r>
              <a:rPr lang="en-GB" sz="2800" cap="none" dirty="0" smtClean="0"/>
              <a:t>Background – early language learning</a:t>
            </a:r>
            <a:endParaRPr lang="en-GB" sz="2800" cap="none" dirty="0"/>
          </a:p>
        </p:txBody>
      </p:sp>
      <p:sp>
        <p:nvSpPr>
          <p:cNvPr id="3" name="Content Placeholder 2"/>
          <p:cNvSpPr>
            <a:spLocks noGrp="1"/>
          </p:cNvSpPr>
          <p:nvPr>
            <p:ph idx="1"/>
          </p:nvPr>
        </p:nvSpPr>
        <p:spPr>
          <a:xfrm>
            <a:off x="424800" y="1556792"/>
            <a:ext cx="8280000" cy="3960000"/>
          </a:xfrm>
        </p:spPr>
        <p:txBody>
          <a:bodyPr/>
          <a:lstStyle/>
          <a:p>
            <a:pPr marL="457200" indent="-457200">
              <a:lnSpc>
                <a:spcPct val="90000"/>
              </a:lnSpc>
              <a:buFont typeface="Arial" panose="020B0604020202020204" pitchFamily="34" charset="0"/>
              <a:buChar char="•"/>
            </a:pPr>
            <a:r>
              <a:rPr lang="en-GB" altLang="en-US" sz="2800" dirty="0">
                <a:latin typeface="Calibri" pitchFamily="34" charset="0"/>
              </a:rPr>
              <a:t>The provision of early language programs is often based on the assumption (from naturalistic language learning) that </a:t>
            </a:r>
            <a:r>
              <a:rPr lang="en-GB" altLang="en-US" sz="2800" dirty="0" smtClean="0">
                <a:latin typeface="Calibri" pitchFamily="34" charset="0"/>
              </a:rPr>
              <a:t>young </a:t>
            </a:r>
            <a:r>
              <a:rPr lang="en-GB" altLang="en-US" sz="2800" dirty="0">
                <a:latin typeface="Calibri" pitchFamily="34" charset="0"/>
              </a:rPr>
              <a:t>learners find language learning </a:t>
            </a:r>
            <a:r>
              <a:rPr lang="en-GB" altLang="en-US" sz="2800" dirty="0" smtClean="0">
                <a:latin typeface="Calibri" pitchFamily="34" charset="0"/>
              </a:rPr>
              <a:t>easier and enjoyable</a:t>
            </a:r>
          </a:p>
          <a:p>
            <a:pPr marL="457200" indent="-457200">
              <a:lnSpc>
                <a:spcPct val="90000"/>
              </a:lnSpc>
              <a:buFont typeface="Arial" panose="020B0604020202020204" pitchFamily="34" charset="0"/>
              <a:buChar char="•"/>
            </a:pPr>
            <a:r>
              <a:rPr lang="en-GB" altLang="en-US" sz="2800" dirty="0" smtClean="0">
                <a:latin typeface="Calibri" pitchFamily="34" charset="0"/>
              </a:rPr>
              <a:t>Two key studies of early language learners show that there is variability in both levels of motivation and outcomes:</a:t>
            </a:r>
          </a:p>
          <a:p>
            <a:pPr marL="817200" lvl="1" indent="-457200">
              <a:lnSpc>
                <a:spcPct val="90000"/>
              </a:lnSpc>
              <a:buFont typeface="Arial" panose="020B0604020202020204" pitchFamily="34" charset="0"/>
              <a:buChar char="•"/>
            </a:pPr>
            <a:r>
              <a:rPr lang="en-GB" altLang="en-US" sz="2800" dirty="0" smtClean="0">
                <a:latin typeface="Calibri" pitchFamily="34" charset="0"/>
              </a:rPr>
              <a:t>Cable et al. (2010) – Evaluation of language teaching in 40 schools in England</a:t>
            </a:r>
          </a:p>
          <a:p>
            <a:pPr marL="817200" lvl="1" indent="-457200">
              <a:lnSpc>
                <a:spcPct val="90000"/>
              </a:lnSpc>
              <a:buFont typeface="Arial" panose="020B0604020202020204" pitchFamily="34" charset="0"/>
              <a:buChar char="•"/>
            </a:pPr>
            <a:r>
              <a:rPr lang="en-GB" altLang="en-US" sz="2800" dirty="0" err="1" smtClean="0">
                <a:latin typeface="Calibri" pitchFamily="34" charset="0"/>
              </a:rPr>
              <a:t>Enever</a:t>
            </a:r>
            <a:r>
              <a:rPr lang="en-GB" altLang="en-US" sz="2800" dirty="0" smtClean="0">
                <a:latin typeface="Calibri" pitchFamily="34" charset="0"/>
              </a:rPr>
              <a:t> et al. (2013) – </a:t>
            </a:r>
            <a:r>
              <a:rPr lang="en-GB" altLang="en-US" sz="2800" dirty="0" err="1" smtClean="0">
                <a:latin typeface="Calibri" pitchFamily="34" charset="0"/>
              </a:rPr>
              <a:t>ELLiE</a:t>
            </a:r>
            <a:r>
              <a:rPr lang="en-GB" altLang="en-US" sz="2800" dirty="0" smtClean="0">
                <a:latin typeface="Calibri" pitchFamily="34" charset="0"/>
              </a:rPr>
              <a:t> project – European evaluation of early language learning in 7 countries including England</a:t>
            </a:r>
          </a:p>
          <a:p>
            <a:pPr marL="457200" indent="-457200">
              <a:lnSpc>
                <a:spcPct val="90000"/>
              </a:lnSpc>
              <a:buFont typeface="Arial" panose="020B0604020202020204" pitchFamily="34" charset="0"/>
              <a:buChar char="•"/>
            </a:pPr>
            <a:endParaRPr lang="en-GB" altLang="en-US" sz="2400" dirty="0" smtClean="0">
              <a:latin typeface="Calibri" pitchFamily="34" charset="0"/>
            </a:endParaRPr>
          </a:p>
          <a:p>
            <a:pPr marL="457200" indent="-457200">
              <a:lnSpc>
                <a:spcPct val="90000"/>
              </a:lnSpc>
              <a:buFont typeface="Arial" panose="020B0604020202020204" pitchFamily="34" charset="0"/>
              <a:buChar char="•"/>
            </a:pPr>
            <a:endParaRPr lang="en-GB" altLang="en-US" sz="2400" dirty="0">
              <a:latin typeface="Calibri" pitchFamily="34" charset="0"/>
            </a:endParaRPr>
          </a:p>
          <a:p>
            <a:pPr>
              <a:lnSpc>
                <a:spcPct val="90000"/>
              </a:lnSpc>
            </a:pPr>
            <a:endParaRPr lang="en-GB" altLang="en-US" dirty="0">
              <a:latin typeface="Calibri" pitchFamily="34" charset="0"/>
            </a:endParaRPr>
          </a:p>
          <a:p>
            <a:pPr marL="342900" indent="-342900">
              <a:spcBef>
                <a:spcPct val="0"/>
              </a:spcBef>
              <a:buFont typeface="Arial" panose="020B0604020202020204" pitchFamily="34" charset="0"/>
              <a:buChar char="•"/>
            </a:pPr>
            <a:endParaRPr lang="en-GB" dirty="0">
              <a:solidFill>
                <a:srgbClr val="000000"/>
              </a:solidFill>
            </a:endParaRPr>
          </a:p>
          <a:p>
            <a:pPr>
              <a:spcBef>
                <a:spcPct val="0"/>
              </a:spcBef>
            </a:pPr>
            <a:endParaRPr lang="en-GB" sz="1800" dirty="0">
              <a:solidFill>
                <a:srgbClr val="000000"/>
              </a:solidFill>
            </a:endParaRPr>
          </a:p>
          <a:p>
            <a:pPr>
              <a:spcBef>
                <a:spcPct val="0"/>
              </a:spcBef>
            </a:pPr>
            <a:endParaRPr lang="en-GB" sz="1800" dirty="0">
              <a:solidFill>
                <a:srgbClr val="000000"/>
              </a:solidFill>
            </a:endParaRPr>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47</a:t>
            </a:fld>
            <a:endParaRPr lang="en-GB" altLang="en-US">
              <a:solidFill>
                <a:srgbClr val="50535A"/>
              </a:solidFill>
            </a:endParaRPr>
          </a:p>
        </p:txBody>
      </p:sp>
    </p:spTree>
    <p:extLst>
      <p:ext uri="{BB962C8B-B14F-4D97-AF65-F5344CB8AC3E}">
        <p14:creationId xmlns:p14="http://schemas.microsoft.com/office/powerpoint/2010/main" val="93116930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80000" cy="828000"/>
          </a:xfrm>
        </p:spPr>
        <p:txBody>
          <a:bodyPr/>
          <a:lstStyle/>
          <a:p>
            <a:pPr algn="ctr"/>
            <a:r>
              <a:rPr lang="en-GB" sz="2800" cap="none" dirty="0" smtClean="0"/>
              <a:t>Individual differences and young learners:</a:t>
            </a:r>
            <a:br>
              <a:rPr lang="en-GB" sz="2800" cap="none" dirty="0" smtClean="0"/>
            </a:br>
            <a:r>
              <a:rPr lang="en-GB" sz="2800" cap="none" dirty="0" smtClean="0"/>
              <a:t>motivation</a:t>
            </a:r>
            <a:endParaRPr lang="en-GB" sz="2800" cap="none" dirty="0"/>
          </a:p>
        </p:txBody>
      </p:sp>
      <p:sp>
        <p:nvSpPr>
          <p:cNvPr id="3" name="Content Placeholder 2"/>
          <p:cNvSpPr>
            <a:spLocks noGrp="1"/>
          </p:cNvSpPr>
          <p:nvPr>
            <p:ph idx="1"/>
          </p:nvPr>
        </p:nvSpPr>
        <p:spPr>
          <a:xfrm>
            <a:off x="395536" y="1844824"/>
            <a:ext cx="8280000" cy="3960000"/>
          </a:xfrm>
        </p:spPr>
        <p:txBody>
          <a:bodyPr/>
          <a:lstStyle/>
          <a:p>
            <a:r>
              <a:rPr lang="en-GB" sz="2400" dirty="0" smtClean="0">
                <a:latin typeface="Calibri" panose="020F0502020204030204" pitchFamily="34" charset="0"/>
              </a:rPr>
              <a:t>Young learners are described as enthusiastic, interested and highly motivated (Cable et al. 2010)</a:t>
            </a:r>
          </a:p>
          <a:p>
            <a:r>
              <a:rPr lang="en-GB" sz="2400" dirty="0" smtClean="0">
                <a:latin typeface="Calibri" panose="020F0502020204030204" pitchFamily="34" charset="0"/>
              </a:rPr>
              <a:t>They tend to find lessons inherently enjoyable and interesting with songs and games frequently liked, along with creative and interactive activities.  However, dislike of literacy-based activities has been reported (Courtney 2014)</a:t>
            </a:r>
          </a:p>
          <a:p>
            <a:r>
              <a:rPr lang="en-GB" sz="2400" dirty="0" smtClean="0">
                <a:latin typeface="Calibri" panose="020F0502020204030204" pitchFamily="34" charset="0"/>
              </a:rPr>
              <a:t>Young learners often perceive themselves as good at languages but become more realistic of their own abilities as they grow older (</a:t>
            </a:r>
            <a:r>
              <a:rPr lang="en-GB" sz="2400" dirty="0" err="1" smtClean="0">
                <a:latin typeface="Calibri" panose="020F0502020204030204" pitchFamily="34" charset="0"/>
              </a:rPr>
              <a:t>Mihaljevic</a:t>
            </a:r>
            <a:r>
              <a:rPr lang="en-GB" sz="2400" dirty="0" smtClean="0">
                <a:latin typeface="Calibri" panose="020F0502020204030204" pitchFamily="34" charset="0"/>
              </a:rPr>
              <a:t> </a:t>
            </a:r>
            <a:r>
              <a:rPr lang="en-GB" sz="2400" dirty="0" err="1" smtClean="0">
                <a:latin typeface="Calibri" panose="020F0502020204030204" pitchFamily="34" charset="0"/>
              </a:rPr>
              <a:t>Djigunovic</a:t>
            </a:r>
            <a:r>
              <a:rPr lang="en-GB" sz="2400" dirty="0" smtClean="0">
                <a:latin typeface="Calibri" panose="020F0502020204030204" pitchFamily="34" charset="0"/>
              </a:rPr>
              <a:t> &amp; </a:t>
            </a:r>
            <a:r>
              <a:rPr lang="en-GB" sz="2400" dirty="0" err="1" smtClean="0">
                <a:latin typeface="Calibri" panose="020F0502020204030204" pitchFamily="34" charset="0"/>
              </a:rPr>
              <a:t>Lopriore</a:t>
            </a:r>
            <a:r>
              <a:rPr lang="en-GB" sz="2400" dirty="0" smtClean="0">
                <a:latin typeface="Calibri" panose="020F0502020204030204" pitchFamily="34" charset="0"/>
              </a:rPr>
              <a:t> 2011)</a:t>
            </a:r>
          </a:p>
          <a:p>
            <a:r>
              <a:rPr lang="en-GB" sz="2400" dirty="0" smtClean="0">
                <a:latin typeface="Calibri" panose="020F0502020204030204" pitchFamily="34" charset="0"/>
              </a:rPr>
              <a:t>Many see wider value of learning languages and see a real purpose for communication at home and abroad (</a:t>
            </a:r>
            <a:r>
              <a:rPr lang="en-GB" sz="2400" dirty="0" err="1" smtClean="0">
                <a:latin typeface="Calibri" panose="020F0502020204030204" pitchFamily="34" charset="0"/>
              </a:rPr>
              <a:t>Heinzmann</a:t>
            </a:r>
            <a:r>
              <a:rPr lang="en-GB" sz="2400" dirty="0" smtClean="0">
                <a:latin typeface="Calibri" panose="020F0502020204030204" pitchFamily="34" charset="0"/>
              </a:rPr>
              <a:t> 2013)</a:t>
            </a:r>
            <a:endParaRPr lang="en-GB" sz="24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48</a:t>
            </a:fld>
            <a:endParaRPr lang="en-GB" altLang="en-US">
              <a:solidFill>
                <a:srgbClr val="50535A"/>
              </a:solidFill>
            </a:endParaRPr>
          </a:p>
        </p:txBody>
      </p:sp>
    </p:spTree>
    <p:extLst>
      <p:ext uri="{BB962C8B-B14F-4D97-AF65-F5344CB8AC3E}">
        <p14:creationId xmlns:p14="http://schemas.microsoft.com/office/powerpoint/2010/main" val="1878593657"/>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80000" cy="828000"/>
          </a:xfrm>
        </p:spPr>
        <p:txBody>
          <a:bodyPr/>
          <a:lstStyle/>
          <a:p>
            <a:pPr algn="ctr"/>
            <a:r>
              <a:rPr lang="en-GB" sz="2800" cap="none" dirty="0" smtClean="0"/>
              <a:t>Individual differences and young learners:</a:t>
            </a:r>
            <a:br>
              <a:rPr lang="en-GB" sz="2800" cap="none" dirty="0" smtClean="0"/>
            </a:br>
            <a:r>
              <a:rPr lang="en-GB" sz="2800" cap="none" dirty="0" smtClean="0"/>
              <a:t>motivation</a:t>
            </a:r>
            <a:endParaRPr lang="en-GB" sz="2800" cap="none" dirty="0"/>
          </a:p>
        </p:txBody>
      </p:sp>
      <p:sp>
        <p:nvSpPr>
          <p:cNvPr id="3" name="Content Placeholder 2"/>
          <p:cNvSpPr>
            <a:spLocks noGrp="1"/>
          </p:cNvSpPr>
          <p:nvPr>
            <p:ph idx="1"/>
          </p:nvPr>
        </p:nvSpPr>
        <p:spPr>
          <a:xfrm>
            <a:off x="467544" y="1916832"/>
            <a:ext cx="8280000" cy="3960000"/>
          </a:xfrm>
        </p:spPr>
        <p:txBody>
          <a:bodyPr/>
          <a:lstStyle/>
          <a:p>
            <a:r>
              <a:rPr lang="en-GB" sz="2400" dirty="0" err="1" smtClean="0">
                <a:latin typeface="Calibri" panose="020F0502020204030204" pitchFamily="34" charset="0"/>
              </a:rPr>
              <a:t>Mihaljevic</a:t>
            </a:r>
            <a:r>
              <a:rPr lang="en-GB" sz="2400" dirty="0" smtClean="0">
                <a:latin typeface="Calibri" panose="020F0502020204030204" pitchFamily="34" charset="0"/>
              </a:rPr>
              <a:t>  </a:t>
            </a:r>
            <a:r>
              <a:rPr lang="en-GB" sz="2400" dirty="0" err="1" smtClean="0">
                <a:latin typeface="Calibri" panose="020F0502020204030204" pitchFamily="34" charset="0"/>
              </a:rPr>
              <a:t>Djigunovic</a:t>
            </a:r>
            <a:r>
              <a:rPr lang="en-GB" sz="2400" dirty="0" smtClean="0">
                <a:latin typeface="Calibri" panose="020F0502020204030204" pitchFamily="34" charset="0"/>
              </a:rPr>
              <a:t> &amp; </a:t>
            </a:r>
            <a:r>
              <a:rPr lang="en-GB" sz="2400" dirty="0" err="1" smtClean="0">
                <a:latin typeface="Calibri" panose="020F0502020204030204" pitchFamily="34" charset="0"/>
              </a:rPr>
              <a:t>Lopriore</a:t>
            </a:r>
            <a:r>
              <a:rPr lang="en-GB" sz="2400" dirty="0" smtClean="0">
                <a:latin typeface="Calibri" panose="020F0502020204030204" pitchFamily="34" charset="0"/>
              </a:rPr>
              <a:t> (2011) report that only 4% of learners held negative views at the start of the study but increased to 12% after 3 years</a:t>
            </a:r>
          </a:p>
          <a:p>
            <a:r>
              <a:rPr lang="en-GB" sz="2400" dirty="0" smtClean="0">
                <a:latin typeface="Calibri" panose="020F0502020204030204" pitchFamily="34" charset="0"/>
              </a:rPr>
              <a:t>Cable et al. (2010) found that Y3 learners held the most positive views with 98.5% stating that they enjoyed the lessons.  By Y6 this had decreased to 74.6%</a:t>
            </a:r>
          </a:p>
          <a:p>
            <a:r>
              <a:rPr lang="en-GB" sz="2400" dirty="0" smtClean="0">
                <a:latin typeface="Calibri" panose="020F0502020204030204" pitchFamily="34" charset="0"/>
              </a:rPr>
              <a:t>In several studies learners report making ‘baby steps’ in progress  and mirroring the frustration with the lack of progress observed by </a:t>
            </a:r>
            <a:r>
              <a:rPr lang="en-GB" sz="2400" dirty="0" err="1" smtClean="0">
                <a:latin typeface="Calibri" panose="020F0502020204030204" pitchFamily="34" charset="0"/>
              </a:rPr>
              <a:t>Macaro</a:t>
            </a:r>
            <a:r>
              <a:rPr lang="en-GB" sz="2400" dirty="0" smtClean="0">
                <a:latin typeface="Calibri" panose="020F0502020204030204" pitchFamily="34" charset="0"/>
              </a:rPr>
              <a:t> &amp; </a:t>
            </a:r>
            <a:r>
              <a:rPr lang="en-GB" sz="2400" dirty="0" err="1" smtClean="0">
                <a:latin typeface="Calibri" panose="020F0502020204030204" pitchFamily="34" charset="0"/>
              </a:rPr>
              <a:t>Erler</a:t>
            </a:r>
            <a:r>
              <a:rPr lang="en-GB" sz="2400" dirty="0" smtClean="0">
                <a:latin typeface="Calibri" panose="020F0502020204030204" pitchFamily="34" charset="0"/>
              </a:rPr>
              <a:t> (2011)</a:t>
            </a:r>
          </a:p>
          <a:p>
            <a:r>
              <a:rPr lang="en-GB" sz="2400" dirty="0" smtClean="0">
                <a:latin typeface="Calibri" panose="020F0502020204030204" pitchFamily="34" charset="0"/>
              </a:rPr>
              <a:t>More proficient young learners report more positive attitudes (</a:t>
            </a:r>
            <a:r>
              <a:rPr lang="en-GB" sz="2400" dirty="0" err="1" smtClean="0">
                <a:latin typeface="Calibri" panose="020F0502020204030204" pitchFamily="34" charset="0"/>
              </a:rPr>
              <a:t>Tragant</a:t>
            </a:r>
            <a:r>
              <a:rPr lang="en-GB" sz="2400" dirty="0" smtClean="0">
                <a:latin typeface="Calibri" panose="020F0502020204030204" pitchFamily="34" charset="0"/>
              </a:rPr>
              <a:t> 2006)</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49</a:t>
            </a:fld>
            <a:endParaRPr lang="en-GB" altLang="en-US">
              <a:solidFill>
                <a:srgbClr val="50535A"/>
              </a:solidFill>
            </a:endParaRPr>
          </a:p>
        </p:txBody>
      </p:sp>
    </p:spTree>
    <p:extLst>
      <p:ext uri="{BB962C8B-B14F-4D97-AF65-F5344CB8AC3E}">
        <p14:creationId xmlns:p14="http://schemas.microsoft.com/office/powerpoint/2010/main" val="3438207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54995" y="275050"/>
            <a:ext cx="6194071" cy="603285"/>
          </a:xfrm>
        </p:spPr>
        <p:txBody>
          <a:bodyPr/>
          <a:lstStyle/>
          <a:p>
            <a:pPr eaLnBrk="1" hangingPunct="1"/>
            <a:r>
              <a:rPr lang="en-GB" altLang="en-US" sz="2700" cap="none" dirty="0" smtClean="0">
                <a:ea typeface="ＭＳ Ｐゴシック" pitchFamily="34" charset="-128"/>
              </a:rPr>
              <a:t>Methodology</a:t>
            </a:r>
            <a:endParaRPr lang="en-GB" altLang="en-US" sz="2700" cap="none" dirty="0">
              <a:ea typeface="ＭＳ Ｐゴシック" pitchFamily="34" charset="-128"/>
            </a:endParaRPr>
          </a:p>
        </p:txBody>
      </p:sp>
      <p:sp>
        <p:nvSpPr>
          <p:cNvPr id="10243" name="Content Placeholder 2"/>
          <p:cNvSpPr>
            <a:spLocks noGrp="1"/>
          </p:cNvSpPr>
          <p:nvPr>
            <p:ph idx="1"/>
          </p:nvPr>
        </p:nvSpPr>
        <p:spPr>
          <a:xfrm>
            <a:off x="754995" y="1340767"/>
            <a:ext cx="7931338" cy="5258899"/>
          </a:xfrm>
        </p:spPr>
        <p:txBody>
          <a:bodyPr/>
          <a:lstStyle/>
          <a:p>
            <a:pPr marL="341993" indent="-341993" defTabSz="913523"/>
            <a:r>
              <a:rPr lang="en-GB" altLang="en-US" sz="2400" dirty="0" smtClean="0">
                <a:ea typeface="ＭＳ Ｐゴシック" pitchFamily="34" charset="-128"/>
              </a:rPr>
              <a:t>Longitudinal, over two years (2012-2014)</a:t>
            </a:r>
          </a:p>
          <a:p>
            <a:pPr marL="341993" indent="-341993" defTabSz="913523"/>
            <a:r>
              <a:rPr lang="en-GB" altLang="en-US" sz="2400" i="1" dirty="0" smtClean="0">
                <a:ea typeface="ＭＳ Ｐゴシック" pitchFamily="34" charset="-128"/>
              </a:rPr>
              <a:t>Participants</a:t>
            </a:r>
            <a:endParaRPr lang="en-GB" altLang="en-US" sz="2400" dirty="0" smtClean="0">
              <a:ea typeface="ＭＳ Ｐゴシック" pitchFamily="34" charset="-128"/>
            </a:endParaRPr>
          </a:p>
          <a:p>
            <a:pPr marL="341993" indent="-341993" defTabSz="913523"/>
            <a:r>
              <a:rPr lang="en-GB" altLang="en-US" sz="2400" dirty="0" smtClean="0">
                <a:ea typeface="ＭＳ Ｐゴシック" pitchFamily="34" charset="-128"/>
              </a:rPr>
              <a:t>Approx. 250 children from 9 schools, matched on various measures (FSM, EAL, SEN), divided into an oracy and a literacy group, based on their actual practice</a:t>
            </a:r>
          </a:p>
          <a:p>
            <a:pPr marL="341993" indent="-341993" defTabSz="913523"/>
            <a:r>
              <a:rPr lang="en-GB" altLang="en-US" sz="2400" i="1" dirty="0" smtClean="0">
                <a:ea typeface="ＭＳ Ｐゴシック" pitchFamily="34" charset="-128"/>
              </a:rPr>
              <a:t>Teaching approaches</a:t>
            </a:r>
            <a:r>
              <a:rPr lang="en-GB" altLang="en-US" sz="2400" dirty="0" smtClean="0">
                <a:ea typeface="ＭＳ Ｐゴシック" pitchFamily="34" charset="-128"/>
              </a:rPr>
              <a:t> </a:t>
            </a:r>
          </a:p>
          <a:p>
            <a:pPr marL="341993" indent="-341993" defTabSz="913523"/>
            <a:r>
              <a:rPr lang="en-GB" altLang="en-US" sz="2400" dirty="0" smtClean="0">
                <a:ea typeface="ＭＳ Ｐゴシック" pitchFamily="34" charset="-128"/>
              </a:rPr>
              <a:t>1. A general ‘competence model’ that aims to develop children’s linguistic attainment (Cable et al, 2010: p.22), but which focuses primarily on developing oracy skills;</a:t>
            </a:r>
          </a:p>
          <a:p>
            <a:pPr marL="341993" indent="-341993" defTabSz="913523"/>
            <a:r>
              <a:rPr lang="en-GB" altLang="en-US" sz="2400" dirty="0" smtClean="0">
                <a:ea typeface="ＭＳ Ｐゴシック" pitchFamily="34" charset="-128"/>
              </a:rPr>
              <a:t>2. A more literacy-based approach, where reading and writing activities are integrated into a general competence model, alongside oracy skills.</a:t>
            </a:r>
          </a:p>
          <a:p>
            <a:pPr marL="341993" indent="-341993" defTabSz="913523">
              <a:buNone/>
            </a:pPr>
            <a:endParaRPr lang="en-GB" altLang="en-US" dirty="0" smtClean="0">
              <a:ea typeface="ＭＳ Ｐゴシック" pitchFamily="34" charset="-128"/>
            </a:endParaRPr>
          </a:p>
        </p:txBody>
      </p:sp>
      <p:sp>
        <p:nvSpPr>
          <p:cNvPr id="10244"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7DF9EAD6-6A8F-4FA0-A0DD-3823EA64ECE5}" type="slidenum">
              <a:rPr lang="en-GB" altLang="en-US" sz="1700">
                <a:latin typeface="Rdg Vesta" pitchFamily="2" charset="0"/>
              </a:rPr>
              <a:pPr eaLnBrk="1" hangingPunct="1">
                <a:lnSpc>
                  <a:spcPct val="100000"/>
                </a:lnSpc>
                <a:spcBef>
                  <a:spcPct val="0"/>
                </a:spcBef>
                <a:buClrTx/>
                <a:buFontTx/>
                <a:buNone/>
              </a:pPr>
              <a:t>5</a:t>
            </a:fld>
            <a:endParaRPr lang="en-GB" altLang="en-US" sz="1700">
              <a:latin typeface="Rdg Vesta" pitchFamily="2" charset="0"/>
            </a:endParaRPr>
          </a:p>
        </p:txBody>
      </p:sp>
    </p:spTree>
    <p:extLst>
      <p:ext uri="{BB962C8B-B14F-4D97-AF65-F5344CB8AC3E}">
        <p14:creationId xmlns:p14="http://schemas.microsoft.com/office/powerpoint/2010/main" val="360586336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80000" cy="828000"/>
          </a:xfrm>
        </p:spPr>
        <p:txBody>
          <a:bodyPr/>
          <a:lstStyle/>
          <a:p>
            <a:pPr algn="ctr"/>
            <a:r>
              <a:rPr lang="en-GB" cap="none" dirty="0" smtClean="0"/>
              <a:t>Results - motivation</a:t>
            </a:r>
            <a:endParaRPr lang="en-GB" cap="none"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50</a:t>
            </a:fld>
            <a:endParaRPr lang="en-GB" altLang="en-US">
              <a:solidFill>
                <a:srgbClr val="50535A"/>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71829512"/>
              </p:ext>
            </p:extLst>
          </p:nvPr>
        </p:nvGraphicFramePr>
        <p:xfrm>
          <a:off x="899591" y="1556792"/>
          <a:ext cx="6912769" cy="4680517"/>
        </p:xfrm>
        <a:graphic>
          <a:graphicData uri="http://schemas.openxmlformats.org/drawingml/2006/table">
            <a:tbl>
              <a:tblPr firstRow="1" firstCol="1" bandRow="1">
                <a:tableStyleId>{5C22544A-7EE6-4342-B048-85BDC9FD1C3A}</a:tableStyleId>
              </a:tblPr>
              <a:tblGrid>
                <a:gridCol w="1226417"/>
                <a:gridCol w="1221856"/>
                <a:gridCol w="1296144"/>
                <a:gridCol w="1512168"/>
                <a:gridCol w="1656184"/>
              </a:tblGrid>
              <a:tr h="770774">
                <a:tc>
                  <a:txBody>
                    <a:bodyPr/>
                    <a:lstStyle/>
                    <a:p>
                      <a:pPr algn="ctr">
                        <a:lnSpc>
                          <a:spcPct val="200000"/>
                        </a:lnSpc>
                        <a:spcAft>
                          <a:spcPts val="0"/>
                        </a:spcAft>
                      </a:pPr>
                      <a:r>
                        <a:rPr lang="en-GB" sz="1200" dirty="0">
                          <a:effectLst/>
                        </a:rPr>
                        <a:t>Scale</a:t>
                      </a:r>
                      <a:endParaRPr lang="en-GB" sz="1200" dirty="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Year</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Mean &amp; </a:t>
                      </a:r>
                    </a:p>
                    <a:p>
                      <a:pPr algn="ctr">
                        <a:lnSpc>
                          <a:spcPct val="200000"/>
                        </a:lnSpc>
                        <a:spcAft>
                          <a:spcPts val="0"/>
                        </a:spcAft>
                      </a:pPr>
                      <a:r>
                        <a:rPr lang="en-GB" sz="1200">
                          <a:effectLst/>
                        </a:rPr>
                        <a:t>s.d.</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Range</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 learners</a:t>
                      </a:r>
                    </a:p>
                    <a:p>
                      <a:pPr algn="ctr">
                        <a:lnSpc>
                          <a:spcPct val="200000"/>
                        </a:lnSpc>
                        <a:spcAft>
                          <a:spcPts val="0"/>
                        </a:spcAft>
                      </a:pPr>
                      <a:r>
                        <a:rPr lang="en-GB" sz="1200">
                          <a:effectLst/>
                        </a:rPr>
                        <a:t> scoring 2 or less</a:t>
                      </a:r>
                      <a:endParaRPr lang="en-GB" sz="1200">
                        <a:effectLst/>
                        <a:latin typeface="Calibri"/>
                        <a:ea typeface="Calibri"/>
                        <a:cs typeface="Times New Roman"/>
                      </a:endParaRPr>
                    </a:p>
                  </a:txBody>
                  <a:tcPr marL="68580" marR="68580" marT="0" marB="0"/>
                </a:tc>
              </a:tr>
              <a:tr h="437520">
                <a:tc rowSpan="3">
                  <a:txBody>
                    <a:bodyPr/>
                    <a:lstStyle/>
                    <a:p>
                      <a:pPr algn="ctr">
                        <a:lnSpc>
                          <a:spcPct val="200000"/>
                        </a:lnSpc>
                        <a:spcAft>
                          <a:spcPts val="0"/>
                        </a:spcAft>
                      </a:pPr>
                      <a:r>
                        <a:rPr lang="en-GB" sz="1200">
                          <a:effectLst/>
                        </a:rPr>
                        <a:t>Attitudes to learning French</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6</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2.60 (.57)</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1.17-4.0</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19%</a:t>
                      </a:r>
                      <a:endParaRPr lang="en-GB" sz="1200">
                        <a:effectLst/>
                        <a:latin typeface="Calibri"/>
                        <a:ea typeface="Calibri"/>
                        <a:cs typeface="Times New Roman"/>
                      </a:endParaRPr>
                    </a:p>
                  </a:txBody>
                  <a:tcPr marL="68580" marR="68580" marT="0" marB="0"/>
                </a:tc>
              </a:tr>
              <a:tr h="437520">
                <a:tc vMerge="1">
                  <a:txBody>
                    <a:bodyPr/>
                    <a:lstStyle/>
                    <a:p>
                      <a:endParaRPr lang="en-GB"/>
                    </a:p>
                  </a:txBody>
                  <a:tcPr/>
                </a:tc>
                <a:tc>
                  <a:txBody>
                    <a:bodyPr/>
                    <a:lstStyle/>
                    <a:p>
                      <a:pPr algn="ctr">
                        <a:lnSpc>
                          <a:spcPct val="200000"/>
                        </a:lnSpc>
                        <a:spcAft>
                          <a:spcPts val="0"/>
                        </a:spcAft>
                      </a:pPr>
                      <a:r>
                        <a:rPr lang="en-GB" sz="1200">
                          <a:effectLst/>
                        </a:rPr>
                        <a:t>7 (1)</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3.07 (.46)</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1.71-4.0</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3.1%</a:t>
                      </a:r>
                      <a:endParaRPr lang="en-GB" sz="1200">
                        <a:effectLst/>
                        <a:latin typeface="Calibri"/>
                        <a:ea typeface="Calibri"/>
                        <a:cs typeface="Times New Roman"/>
                      </a:endParaRPr>
                    </a:p>
                  </a:txBody>
                  <a:tcPr marL="68580" marR="68580" marT="0" marB="0"/>
                </a:tc>
              </a:tr>
              <a:tr h="409583">
                <a:tc vMerge="1">
                  <a:txBody>
                    <a:bodyPr/>
                    <a:lstStyle/>
                    <a:p>
                      <a:endParaRPr lang="en-GB"/>
                    </a:p>
                  </a:txBody>
                  <a:tcPr/>
                </a:tc>
                <a:tc>
                  <a:txBody>
                    <a:bodyPr/>
                    <a:lstStyle/>
                    <a:p>
                      <a:pPr algn="ctr">
                        <a:lnSpc>
                          <a:spcPct val="200000"/>
                        </a:lnSpc>
                        <a:spcAft>
                          <a:spcPts val="0"/>
                        </a:spcAft>
                      </a:pPr>
                      <a:r>
                        <a:rPr lang="en-GB" sz="1200">
                          <a:effectLst/>
                        </a:rPr>
                        <a:t>7 (2)</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2.97 (.62)</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1.0-4.0</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9.1%</a:t>
                      </a:r>
                      <a:endParaRPr lang="en-GB" sz="1200">
                        <a:effectLst/>
                        <a:latin typeface="Calibri"/>
                        <a:ea typeface="Calibri"/>
                        <a:cs typeface="Times New Roman"/>
                      </a:endParaRPr>
                    </a:p>
                  </a:txBody>
                  <a:tcPr marL="68580" marR="68580" marT="0" marB="0"/>
                </a:tc>
              </a:tr>
              <a:tr h="437520">
                <a:tc rowSpan="3">
                  <a:txBody>
                    <a:bodyPr/>
                    <a:lstStyle/>
                    <a:p>
                      <a:pPr algn="ctr">
                        <a:lnSpc>
                          <a:spcPct val="200000"/>
                        </a:lnSpc>
                        <a:spcAft>
                          <a:spcPts val="0"/>
                        </a:spcAft>
                      </a:pPr>
                      <a:r>
                        <a:rPr lang="en-GB" sz="1200">
                          <a:effectLst/>
                        </a:rPr>
                        <a:t>Current </a:t>
                      </a:r>
                    </a:p>
                    <a:p>
                      <a:pPr algn="ctr">
                        <a:lnSpc>
                          <a:spcPct val="200000"/>
                        </a:lnSpc>
                        <a:spcAft>
                          <a:spcPts val="0"/>
                        </a:spcAft>
                      </a:pPr>
                      <a:r>
                        <a:rPr lang="en-GB" sz="1200">
                          <a:effectLst/>
                        </a:rPr>
                        <a:t>Self-efficacy</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6</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2.41 (.66)</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1.0-3.75</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34.6%</a:t>
                      </a:r>
                      <a:endParaRPr lang="en-GB" sz="1200">
                        <a:effectLst/>
                        <a:latin typeface="Calibri"/>
                        <a:ea typeface="Calibri"/>
                        <a:cs typeface="Times New Roman"/>
                      </a:endParaRPr>
                    </a:p>
                  </a:txBody>
                  <a:tcPr marL="68580" marR="68580" marT="0" marB="0"/>
                </a:tc>
              </a:tr>
              <a:tr h="437520">
                <a:tc vMerge="1">
                  <a:txBody>
                    <a:bodyPr/>
                    <a:lstStyle/>
                    <a:p>
                      <a:endParaRPr lang="en-GB"/>
                    </a:p>
                  </a:txBody>
                  <a:tcPr/>
                </a:tc>
                <a:tc>
                  <a:txBody>
                    <a:bodyPr/>
                    <a:lstStyle/>
                    <a:p>
                      <a:pPr algn="ctr">
                        <a:lnSpc>
                          <a:spcPct val="200000"/>
                        </a:lnSpc>
                        <a:spcAft>
                          <a:spcPts val="0"/>
                        </a:spcAft>
                      </a:pPr>
                      <a:r>
                        <a:rPr lang="en-GB" sz="1200">
                          <a:effectLst/>
                        </a:rPr>
                        <a:t>7 (1)</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2.65 (.58)</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1.0-3.88</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15.6%</a:t>
                      </a:r>
                      <a:endParaRPr lang="en-GB" sz="1200">
                        <a:effectLst/>
                        <a:latin typeface="Calibri"/>
                        <a:ea typeface="Calibri"/>
                        <a:cs typeface="Times New Roman"/>
                      </a:endParaRPr>
                    </a:p>
                  </a:txBody>
                  <a:tcPr marL="68580" marR="68580" marT="0" marB="0"/>
                </a:tc>
              </a:tr>
              <a:tr h="437520">
                <a:tc vMerge="1">
                  <a:txBody>
                    <a:bodyPr/>
                    <a:lstStyle/>
                    <a:p>
                      <a:endParaRPr lang="en-GB"/>
                    </a:p>
                  </a:txBody>
                  <a:tcPr/>
                </a:tc>
                <a:tc>
                  <a:txBody>
                    <a:bodyPr/>
                    <a:lstStyle/>
                    <a:p>
                      <a:pPr algn="ctr">
                        <a:lnSpc>
                          <a:spcPct val="200000"/>
                        </a:lnSpc>
                        <a:spcAft>
                          <a:spcPts val="0"/>
                        </a:spcAft>
                      </a:pPr>
                      <a:r>
                        <a:rPr lang="en-GB" sz="1200">
                          <a:effectLst/>
                        </a:rPr>
                        <a:t>7 (2)</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2.95 (.63)</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1.0-4.0</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10.1%</a:t>
                      </a:r>
                      <a:endParaRPr lang="en-GB" sz="1200">
                        <a:effectLst/>
                        <a:latin typeface="Calibri"/>
                        <a:ea typeface="Calibri"/>
                        <a:cs typeface="Times New Roman"/>
                      </a:endParaRPr>
                    </a:p>
                  </a:txBody>
                  <a:tcPr marL="68580" marR="68580" marT="0" marB="0"/>
                </a:tc>
              </a:tr>
              <a:tr h="437520">
                <a:tc rowSpan="3">
                  <a:txBody>
                    <a:bodyPr/>
                    <a:lstStyle/>
                    <a:p>
                      <a:pPr algn="ctr">
                        <a:lnSpc>
                          <a:spcPct val="200000"/>
                        </a:lnSpc>
                        <a:spcAft>
                          <a:spcPts val="0"/>
                        </a:spcAft>
                      </a:pPr>
                      <a:r>
                        <a:rPr lang="en-GB" sz="1200">
                          <a:effectLst/>
                        </a:rPr>
                        <a:t>Future </a:t>
                      </a:r>
                    </a:p>
                    <a:p>
                      <a:pPr algn="ctr">
                        <a:lnSpc>
                          <a:spcPct val="200000"/>
                        </a:lnSpc>
                        <a:spcAft>
                          <a:spcPts val="0"/>
                        </a:spcAft>
                      </a:pPr>
                      <a:r>
                        <a:rPr lang="en-GB" sz="1200">
                          <a:effectLst/>
                        </a:rPr>
                        <a:t>Self-efficacy</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6</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2.51 (.61)</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1.0-4.0</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22.5%</a:t>
                      </a:r>
                      <a:endParaRPr lang="en-GB" sz="1200">
                        <a:effectLst/>
                        <a:latin typeface="Calibri"/>
                        <a:ea typeface="Calibri"/>
                        <a:cs typeface="Times New Roman"/>
                      </a:endParaRPr>
                    </a:p>
                  </a:txBody>
                  <a:tcPr marL="68580" marR="68580" marT="0" marB="0"/>
                </a:tc>
              </a:tr>
              <a:tr h="437520">
                <a:tc vMerge="1">
                  <a:txBody>
                    <a:bodyPr/>
                    <a:lstStyle/>
                    <a:p>
                      <a:endParaRPr lang="en-GB"/>
                    </a:p>
                  </a:txBody>
                  <a:tcPr/>
                </a:tc>
                <a:tc>
                  <a:txBody>
                    <a:bodyPr/>
                    <a:lstStyle/>
                    <a:p>
                      <a:pPr algn="ctr">
                        <a:lnSpc>
                          <a:spcPct val="200000"/>
                        </a:lnSpc>
                        <a:spcAft>
                          <a:spcPts val="0"/>
                        </a:spcAft>
                      </a:pPr>
                      <a:r>
                        <a:rPr lang="en-GB" sz="1200">
                          <a:effectLst/>
                        </a:rPr>
                        <a:t>7 (1)</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2.86 (.50)</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1.0-4.0</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7.5%</a:t>
                      </a:r>
                      <a:endParaRPr lang="en-GB" sz="1200">
                        <a:effectLst/>
                        <a:latin typeface="Calibri"/>
                        <a:ea typeface="Calibri"/>
                        <a:cs typeface="Times New Roman"/>
                      </a:endParaRPr>
                    </a:p>
                  </a:txBody>
                  <a:tcPr marL="68580" marR="68580" marT="0" marB="0"/>
                </a:tc>
              </a:tr>
              <a:tr h="437520">
                <a:tc vMerge="1">
                  <a:txBody>
                    <a:bodyPr/>
                    <a:lstStyle/>
                    <a:p>
                      <a:endParaRPr lang="en-GB"/>
                    </a:p>
                  </a:txBody>
                  <a:tcPr/>
                </a:tc>
                <a:tc>
                  <a:txBody>
                    <a:bodyPr/>
                    <a:lstStyle/>
                    <a:p>
                      <a:pPr algn="ctr">
                        <a:lnSpc>
                          <a:spcPct val="200000"/>
                        </a:lnSpc>
                        <a:spcAft>
                          <a:spcPts val="0"/>
                        </a:spcAft>
                      </a:pPr>
                      <a:r>
                        <a:rPr lang="en-GB" sz="1200">
                          <a:effectLst/>
                        </a:rPr>
                        <a:t>7 (2)</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3.01 (.59)</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a:effectLst/>
                        </a:rPr>
                        <a:t>1.0-4.0</a:t>
                      </a:r>
                      <a:endParaRPr lang="en-GB" sz="120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1200" dirty="0">
                          <a:effectLst/>
                        </a:rPr>
                        <a:t>8.1%</a:t>
                      </a:r>
                      <a:endParaRPr lang="en-GB" sz="12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45553846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80000" cy="828000"/>
          </a:xfrm>
        </p:spPr>
        <p:txBody>
          <a:bodyPr/>
          <a:lstStyle/>
          <a:p>
            <a:pPr algn="ctr"/>
            <a:r>
              <a:rPr lang="en-GB" sz="2800" cap="none" dirty="0" smtClean="0"/>
              <a:t>Individual differences and young learners:</a:t>
            </a:r>
            <a:br>
              <a:rPr lang="en-GB" sz="2800" cap="none" dirty="0" smtClean="0"/>
            </a:br>
            <a:r>
              <a:rPr lang="en-GB" sz="2800" cap="none" dirty="0" smtClean="0"/>
              <a:t>gender</a:t>
            </a:r>
            <a:endParaRPr lang="en-GB" sz="2800" cap="none" dirty="0"/>
          </a:p>
        </p:txBody>
      </p:sp>
      <p:sp>
        <p:nvSpPr>
          <p:cNvPr id="3" name="Content Placeholder 2"/>
          <p:cNvSpPr>
            <a:spLocks noGrp="1"/>
          </p:cNvSpPr>
          <p:nvPr>
            <p:ph idx="1"/>
          </p:nvPr>
        </p:nvSpPr>
        <p:spPr>
          <a:xfrm>
            <a:off x="467544" y="1988840"/>
            <a:ext cx="8280000" cy="3960000"/>
          </a:xfrm>
        </p:spPr>
        <p:txBody>
          <a:bodyPr/>
          <a:lstStyle/>
          <a:p>
            <a:r>
              <a:rPr lang="en-GB" sz="2800" dirty="0" smtClean="0">
                <a:latin typeface="Calibri" panose="020F0502020204030204" pitchFamily="34" charset="0"/>
              </a:rPr>
              <a:t>A common finding of MFL studies is that girls generally display higher levels of motivation than boys and out-perform boys </a:t>
            </a:r>
            <a:r>
              <a:rPr lang="en-GB" sz="2800" dirty="0">
                <a:latin typeface="Calibri" panose="020F0502020204030204" pitchFamily="34" charset="0"/>
              </a:rPr>
              <a:t>in </a:t>
            </a:r>
            <a:r>
              <a:rPr lang="en-GB" sz="2800" dirty="0" smtClean="0">
                <a:latin typeface="Calibri" panose="020F0502020204030204" pitchFamily="34" charset="0"/>
              </a:rPr>
              <a:t>assessments</a:t>
            </a:r>
          </a:p>
          <a:p>
            <a:endParaRPr lang="en-GB" sz="2800" dirty="0">
              <a:latin typeface="Calibri" panose="020F0502020204030204" pitchFamily="34" charset="0"/>
            </a:endParaRPr>
          </a:p>
          <a:p>
            <a:pPr marL="0" indent="0" algn="ctr">
              <a:buNone/>
            </a:pPr>
            <a:r>
              <a:rPr lang="en-GB" sz="2800" dirty="0" smtClean="0">
                <a:latin typeface="Calibri" panose="020F0502020204030204" pitchFamily="34" charset="0"/>
              </a:rPr>
              <a:t>(e.g. Harris </a:t>
            </a:r>
            <a:r>
              <a:rPr lang="en-GB" sz="2800" dirty="0">
                <a:latin typeface="Calibri" panose="020F0502020204030204" pitchFamily="34" charset="0"/>
              </a:rPr>
              <a:t>&amp; Conway </a:t>
            </a:r>
            <a:r>
              <a:rPr lang="en-GB" sz="2800" dirty="0" smtClean="0">
                <a:latin typeface="Calibri" panose="020F0502020204030204" pitchFamily="34" charset="0"/>
              </a:rPr>
              <a:t>2002; </a:t>
            </a:r>
            <a:r>
              <a:rPr lang="en-GB" sz="2800" dirty="0">
                <a:latin typeface="Calibri" panose="020F0502020204030204" pitchFamily="34" charset="0"/>
              </a:rPr>
              <a:t>Stables </a:t>
            </a:r>
            <a:r>
              <a:rPr lang="en-GB" sz="2800" dirty="0" smtClean="0">
                <a:latin typeface="Calibri" panose="020F0502020204030204" pitchFamily="34" charset="0"/>
              </a:rPr>
              <a:t>&amp; </a:t>
            </a:r>
            <a:r>
              <a:rPr lang="en-GB" sz="2800" dirty="0" err="1" smtClean="0">
                <a:latin typeface="Calibri" panose="020F0502020204030204" pitchFamily="34" charset="0"/>
              </a:rPr>
              <a:t>Wikeley</a:t>
            </a:r>
            <a:r>
              <a:rPr lang="en-GB" sz="2800" dirty="0" smtClean="0">
                <a:latin typeface="Calibri" panose="020F0502020204030204" pitchFamily="34" charset="0"/>
              </a:rPr>
              <a:t> 1999; </a:t>
            </a:r>
            <a:r>
              <a:rPr lang="en-GB" sz="2800" dirty="0" err="1" smtClean="0">
                <a:latin typeface="Calibri" panose="020F0502020204030204" pitchFamily="34" charset="0"/>
              </a:rPr>
              <a:t>Szpotowicz</a:t>
            </a:r>
            <a:r>
              <a:rPr lang="en-GB" sz="2800" dirty="0" smtClean="0">
                <a:latin typeface="Calibri" panose="020F0502020204030204" pitchFamily="34" charset="0"/>
              </a:rPr>
              <a:t>, </a:t>
            </a:r>
            <a:r>
              <a:rPr lang="en-GB" sz="2800" dirty="0" err="1" smtClean="0">
                <a:latin typeface="Calibri" panose="020F0502020204030204" pitchFamily="34" charset="0"/>
              </a:rPr>
              <a:t>Mihalijevic</a:t>
            </a:r>
            <a:r>
              <a:rPr lang="en-GB" sz="2800" dirty="0" smtClean="0">
                <a:latin typeface="Calibri" panose="020F0502020204030204" pitchFamily="34" charset="0"/>
              </a:rPr>
              <a:t> </a:t>
            </a:r>
            <a:r>
              <a:rPr lang="en-GB" sz="2800" dirty="0" err="1" smtClean="0">
                <a:latin typeface="Calibri" panose="020F0502020204030204" pitchFamily="34" charset="0"/>
              </a:rPr>
              <a:t>Djigunovic</a:t>
            </a:r>
            <a:r>
              <a:rPr lang="en-GB" sz="2800" dirty="0" smtClean="0">
                <a:latin typeface="Calibri" panose="020F0502020204030204" pitchFamily="34" charset="0"/>
              </a:rPr>
              <a:t> &amp; </a:t>
            </a:r>
            <a:r>
              <a:rPr lang="en-GB" sz="2800" dirty="0" err="1" smtClean="0">
                <a:latin typeface="Calibri" panose="020F0502020204030204" pitchFamily="34" charset="0"/>
              </a:rPr>
              <a:t>Enever</a:t>
            </a:r>
            <a:r>
              <a:rPr lang="en-GB" sz="2800" dirty="0" smtClean="0">
                <a:latin typeface="Calibri" panose="020F0502020204030204" pitchFamily="34" charset="0"/>
              </a:rPr>
              <a:t> 2009; Tierney &amp; </a:t>
            </a:r>
            <a:r>
              <a:rPr lang="en-GB" sz="2800" dirty="0" err="1" smtClean="0">
                <a:latin typeface="Calibri" panose="020F0502020204030204" pitchFamily="34" charset="0"/>
              </a:rPr>
              <a:t>Gallegi</a:t>
            </a:r>
            <a:r>
              <a:rPr lang="en-GB" sz="2800" dirty="0" smtClean="0">
                <a:latin typeface="Calibri" panose="020F0502020204030204" pitchFamily="34" charset="0"/>
              </a:rPr>
              <a:t> 2011)</a:t>
            </a:r>
          </a:p>
          <a:p>
            <a:pPr marL="0" indent="0">
              <a:buNone/>
            </a:pPr>
            <a:endParaRPr lang="en-GB" sz="2800" dirty="0" smtClean="0">
              <a:latin typeface="Calibri" panose="020F0502020204030204" pitchFamily="34" charset="0"/>
            </a:endParaRPr>
          </a:p>
          <a:p>
            <a:endParaRPr lang="en-GB" sz="2800" dirty="0" smtClean="0">
              <a:latin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51</a:t>
            </a:fld>
            <a:endParaRPr lang="en-GB" altLang="en-US">
              <a:solidFill>
                <a:srgbClr val="50535A"/>
              </a:solidFill>
            </a:endParaRPr>
          </a:p>
        </p:txBody>
      </p:sp>
    </p:spTree>
    <p:extLst>
      <p:ext uri="{BB962C8B-B14F-4D97-AF65-F5344CB8AC3E}">
        <p14:creationId xmlns:p14="http://schemas.microsoft.com/office/powerpoint/2010/main" val="54647039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07706"/>
            <a:ext cx="8280000" cy="828000"/>
          </a:xfrm>
        </p:spPr>
        <p:txBody>
          <a:bodyPr/>
          <a:lstStyle/>
          <a:p>
            <a:pPr algn="ctr"/>
            <a:r>
              <a:rPr lang="en-GB" cap="none" dirty="0" smtClean="0"/>
              <a:t>Gender differences – </a:t>
            </a:r>
            <a:br>
              <a:rPr lang="en-GB" cap="none" dirty="0" smtClean="0"/>
            </a:br>
            <a:r>
              <a:rPr lang="en-GB" cap="none" dirty="0" smtClean="0"/>
              <a:t>motivation</a:t>
            </a:r>
            <a:endParaRPr lang="en-GB" cap="none" dirty="0"/>
          </a:p>
        </p:txBody>
      </p:sp>
      <p:pic>
        <p:nvPicPr>
          <p:cNvPr id="5" name="Content Placeholder 4"/>
          <p:cNvPicPr>
            <a:picLocks noGrp="1" noChangeAspect="1"/>
          </p:cNvPicPr>
          <p:nvPr>
            <p:ph idx="1"/>
          </p:nvPr>
        </p:nvPicPr>
        <p:blipFill>
          <a:blip r:embed="rId2"/>
          <a:stretch>
            <a:fillRect/>
          </a:stretch>
        </p:blipFill>
        <p:spPr>
          <a:xfrm>
            <a:off x="1115616" y="1637618"/>
            <a:ext cx="7272808" cy="4846632"/>
          </a:xfrm>
          <a:prstGeom prst="rect">
            <a:avLst/>
          </a:prstGeom>
        </p:spPr>
      </p:pic>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52</a:t>
            </a:fld>
            <a:endParaRPr lang="en-GB" altLang="en-US">
              <a:solidFill>
                <a:srgbClr val="50535A"/>
              </a:solidFill>
            </a:endParaRPr>
          </a:p>
        </p:txBody>
      </p:sp>
    </p:spTree>
    <p:extLst>
      <p:ext uri="{BB962C8B-B14F-4D97-AF65-F5344CB8AC3E}">
        <p14:creationId xmlns:p14="http://schemas.microsoft.com/office/powerpoint/2010/main" val="127894721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280000" cy="828000"/>
          </a:xfrm>
        </p:spPr>
        <p:txBody>
          <a:bodyPr/>
          <a:lstStyle/>
          <a:p>
            <a:pPr algn="ctr"/>
            <a:r>
              <a:rPr lang="en-GB" cap="none" dirty="0" smtClean="0"/>
              <a:t>Gender differences –</a:t>
            </a:r>
            <a:br>
              <a:rPr lang="en-GB" cap="none" dirty="0" smtClean="0"/>
            </a:br>
            <a:r>
              <a:rPr lang="en-GB" cap="none" dirty="0" smtClean="0"/>
              <a:t>task results</a:t>
            </a:r>
            <a:endParaRPr lang="en-GB" cap="non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42524261"/>
              </p:ext>
            </p:extLst>
          </p:nvPr>
        </p:nvGraphicFramePr>
        <p:xfrm>
          <a:off x="425450" y="1955800"/>
          <a:ext cx="8278812" cy="4211320"/>
        </p:xfrm>
        <a:graphic>
          <a:graphicData uri="http://schemas.openxmlformats.org/drawingml/2006/table">
            <a:tbl>
              <a:tblPr firstRow="1" bandRow="1">
                <a:tableStyleId>{5C22544A-7EE6-4342-B048-85BDC9FD1C3A}</a:tableStyleId>
              </a:tblPr>
              <a:tblGrid>
                <a:gridCol w="2069703"/>
                <a:gridCol w="2069703"/>
                <a:gridCol w="2069703"/>
                <a:gridCol w="2069703"/>
              </a:tblGrid>
              <a:tr h="370840">
                <a:tc>
                  <a:txBody>
                    <a:bodyPr/>
                    <a:lstStyle/>
                    <a:p>
                      <a:r>
                        <a:rPr lang="en-GB" dirty="0" smtClean="0"/>
                        <a:t>Task</a:t>
                      </a:r>
                      <a:endParaRPr lang="en-GB" dirty="0"/>
                    </a:p>
                  </a:txBody>
                  <a:tcPr/>
                </a:tc>
                <a:tc>
                  <a:txBody>
                    <a:bodyPr/>
                    <a:lstStyle/>
                    <a:p>
                      <a:r>
                        <a:rPr lang="en-GB" dirty="0" smtClean="0"/>
                        <a:t>Year</a:t>
                      </a:r>
                      <a:endParaRPr lang="en-GB" dirty="0"/>
                    </a:p>
                  </a:txBody>
                  <a:tcPr/>
                </a:tc>
                <a:tc>
                  <a:txBody>
                    <a:bodyPr/>
                    <a:lstStyle/>
                    <a:p>
                      <a:r>
                        <a:rPr lang="en-GB" dirty="0" smtClean="0"/>
                        <a:t>Boys</a:t>
                      </a:r>
                      <a:endParaRPr lang="en-GB" dirty="0"/>
                    </a:p>
                  </a:txBody>
                  <a:tcPr/>
                </a:tc>
                <a:tc>
                  <a:txBody>
                    <a:bodyPr/>
                    <a:lstStyle/>
                    <a:p>
                      <a:r>
                        <a:rPr lang="en-GB" dirty="0" smtClean="0"/>
                        <a:t>Girls</a:t>
                      </a:r>
                      <a:endParaRPr lang="en-GB" dirty="0"/>
                    </a:p>
                  </a:txBody>
                  <a:tcPr/>
                </a:tc>
              </a:tr>
              <a:tr h="370840">
                <a:tc rowSpan="3">
                  <a:txBody>
                    <a:bodyPr/>
                    <a:lstStyle/>
                    <a:p>
                      <a:r>
                        <a:rPr lang="en-GB" dirty="0" smtClean="0"/>
                        <a:t>Sentence</a:t>
                      </a:r>
                      <a:r>
                        <a:rPr lang="en-GB" baseline="0" dirty="0" smtClean="0"/>
                        <a:t> Rep. mean score</a:t>
                      </a:r>
                      <a:endParaRPr lang="en-GB" dirty="0"/>
                    </a:p>
                  </a:txBody>
                  <a:tcPr/>
                </a:tc>
                <a:tc>
                  <a:txBody>
                    <a:bodyPr/>
                    <a:lstStyle/>
                    <a:p>
                      <a:r>
                        <a:rPr lang="en-GB" dirty="0" smtClean="0"/>
                        <a:t>Y5</a:t>
                      </a:r>
                    </a:p>
                    <a:p>
                      <a:endParaRPr lang="en-GB" dirty="0"/>
                    </a:p>
                  </a:txBody>
                  <a:tcPr/>
                </a:tc>
                <a:tc>
                  <a:txBody>
                    <a:bodyPr/>
                    <a:lstStyle/>
                    <a:p>
                      <a:r>
                        <a:rPr lang="en-GB" dirty="0" smtClean="0"/>
                        <a:t>21.06</a:t>
                      </a:r>
                    </a:p>
                    <a:p>
                      <a:r>
                        <a:rPr lang="en-GB" dirty="0" smtClean="0"/>
                        <a:t>(9.40)</a:t>
                      </a:r>
                      <a:endParaRPr lang="en-GB" dirty="0"/>
                    </a:p>
                  </a:txBody>
                  <a:tcPr/>
                </a:tc>
                <a:tc>
                  <a:txBody>
                    <a:bodyPr/>
                    <a:lstStyle/>
                    <a:p>
                      <a:r>
                        <a:rPr lang="en-GB" dirty="0" smtClean="0"/>
                        <a:t>25.65**</a:t>
                      </a:r>
                    </a:p>
                    <a:p>
                      <a:r>
                        <a:rPr lang="en-GB" dirty="0" smtClean="0"/>
                        <a:t>(9.24)</a:t>
                      </a:r>
                      <a:endParaRPr lang="en-GB" dirty="0"/>
                    </a:p>
                  </a:txBody>
                  <a:tcPr/>
                </a:tc>
              </a:tr>
              <a:tr h="370840">
                <a:tc vMerge="1">
                  <a:txBody>
                    <a:bodyPr/>
                    <a:lstStyle/>
                    <a:p>
                      <a:endParaRPr lang="en-GB" dirty="0"/>
                    </a:p>
                  </a:txBody>
                  <a:tcPr/>
                </a:tc>
                <a:tc>
                  <a:txBody>
                    <a:bodyPr/>
                    <a:lstStyle/>
                    <a:p>
                      <a:r>
                        <a:rPr lang="en-GB" dirty="0" smtClean="0"/>
                        <a:t>Y6</a:t>
                      </a:r>
                    </a:p>
                    <a:p>
                      <a:endParaRPr lang="en-GB" dirty="0"/>
                    </a:p>
                  </a:txBody>
                  <a:tcPr/>
                </a:tc>
                <a:tc>
                  <a:txBody>
                    <a:bodyPr/>
                    <a:lstStyle/>
                    <a:p>
                      <a:r>
                        <a:rPr lang="en-GB" dirty="0" smtClean="0"/>
                        <a:t>24.26</a:t>
                      </a:r>
                    </a:p>
                    <a:p>
                      <a:r>
                        <a:rPr lang="en-GB" dirty="0" smtClean="0"/>
                        <a:t>9.36)</a:t>
                      </a:r>
                      <a:endParaRPr lang="en-GB" dirty="0"/>
                    </a:p>
                  </a:txBody>
                  <a:tcPr/>
                </a:tc>
                <a:tc>
                  <a:txBody>
                    <a:bodyPr/>
                    <a:lstStyle/>
                    <a:p>
                      <a:r>
                        <a:rPr lang="en-GB" dirty="0" smtClean="0"/>
                        <a:t>29.05</a:t>
                      </a:r>
                    </a:p>
                    <a:p>
                      <a:r>
                        <a:rPr lang="en-GB" dirty="0" smtClean="0"/>
                        <a:t>(9.49)</a:t>
                      </a:r>
                      <a:endParaRPr lang="en-GB" dirty="0"/>
                    </a:p>
                  </a:txBody>
                  <a:tcPr/>
                </a:tc>
              </a:tr>
              <a:tr h="370840">
                <a:tc vMerge="1">
                  <a:txBody>
                    <a:bodyPr/>
                    <a:lstStyle/>
                    <a:p>
                      <a:endParaRPr lang="en-GB" dirty="0"/>
                    </a:p>
                  </a:txBody>
                  <a:tcPr/>
                </a:tc>
                <a:tc>
                  <a:txBody>
                    <a:bodyPr/>
                    <a:lstStyle/>
                    <a:p>
                      <a:r>
                        <a:rPr lang="en-GB" dirty="0" smtClean="0"/>
                        <a:t>Y7</a:t>
                      </a:r>
                    </a:p>
                    <a:p>
                      <a:endParaRPr lang="en-GB" dirty="0"/>
                    </a:p>
                  </a:txBody>
                  <a:tcPr/>
                </a:tc>
                <a:tc>
                  <a:txBody>
                    <a:bodyPr/>
                    <a:lstStyle/>
                    <a:p>
                      <a:r>
                        <a:rPr lang="en-GB" dirty="0" smtClean="0"/>
                        <a:t>28.56</a:t>
                      </a:r>
                    </a:p>
                    <a:p>
                      <a:r>
                        <a:rPr lang="en-GB" dirty="0" smtClean="0"/>
                        <a:t>(9.33)</a:t>
                      </a:r>
                      <a:endParaRPr lang="en-GB" dirty="0"/>
                    </a:p>
                  </a:txBody>
                  <a:tcPr/>
                </a:tc>
                <a:tc>
                  <a:txBody>
                    <a:bodyPr/>
                    <a:lstStyle/>
                    <a:p>
                      <a:r>
                        <a:rPr lang="en-GB" dirty="0" smtClean="0"/>
                        <a:t>32.84**</a:t>
                      </a:r>
                    </a:p>
                    <a:p>
                      <a:r>
                        <a:rPr lang="en-GB" dirty="0" smtClean="0"/>
                        <a:t>(8.04)</a:t>
                      </a:r>
                      <a:endParaRPr lang="en-GB" dirty="0"/>
                    </a:p>
                  </a:txBody>
                  <a:tcPr/>
                </a:tc>
              </a:tr>
              <a:tr h="370840">
                <a:tc rowSpan="3">
                  <a:txBody>
                    <a:bodyPr/>
                    <a:lstStyle/>
                    <a:p>
                      <a:r>
                        <a:rPr lang="en-GB" dirty="0" smtClean="0"/>
                        <a:t>Photo Des. </a:t>
                      </a:r>
                    </a:p>
                    <a:p>
                      <a:r>
                        <a:rPr lang="en-GB" dirty="0" smtClean="0"/>
                        <a:t>Mean score</a:t>
                      </a:r>
                      <a:endParaRPr lang="en-GB" dirty="0"/>
                    </a:p>
                  </a:txBody>
                  <a:tcPr/>
                </a:tc>
                <a:tc>
                  <a:txBody>
                    <a:bodyPr/>
                    <a:lstStyle/>
                    <a:p>
                      <a:r>
                        <a:rPr lang="en-GB" dirty="0" smtClean="0"/>
                        <a:t>Y5</a:t>
                      </a:r>
                    </a:p>
                    <a:p>
                      <a:endParaRPr lang="en-GB" dirty="0"/>
                    </a:p>
                  </a:txBody>
                  <a:tcPr/>
                </a:tc>
                <a:tc>
                  <a:txBody>
                    <a:bodyPr/>
                    <a:lstStyle/>
                    <a:p>
                      <a:r>
                        <a:rPr lang="en-GB" dirty="0" smtClean="0"/>
                        <a:t>11.40</a:t>
                      </a:r>
                    </a:p>
                    <a:p>
                      <a:r>
                        <a:rPr lang="en-GB" dirty="0" smtClean="0"/>
                        <a:t>(7.46)</a:t>
                      </a:r>
                      <a:endParaRPr lang="en-GB" dirty="0"/>
                    </a:p>
                  </a:txBody>
                  <a:tcPr/>
                </a:tc>
                <a:tc>
                  <a:txBody>
                    <a:bodyPr/>
                    <a:lstStyle/>
                    <a:p>
                      <a:r>
                        <a:rPr lang="en-GB" dirty="0" smtClean="0"/>
                        <a:t>16.16**</a:t>
                      </a:r>
                    </a:p>
                    <a:p>
                      <a:r>
                        <a:rPr lang="en-GB" dirty="0" smtClean="0"/>
                        <a:t>(8.09)</a:t>
                      </a:r>
                      <a:endParaRPr lang="en-GB" dirty="0"/>
                    </a:p>
                  </a:txBody>
                  <a:tcPr/>
                </a:tc>
              </a:tr>
              <a:tr h="370840">
                <a:tc vMerge="1">
                  <a:txBody>
                    <a:bodyPr/>
                    <a:lstStyle/>
                    <a:p>
                      <a:endParaRPr lang="en-GB"/>
                    </a:p>
                  </a:txBody>
                  <a:tcPr/>
                </a:tc>
                <a:tc>
                  <a:txBody>
                    <a:bodyPr/>
                    <a:lstStyle/>
                    <a:p>
                      <a:r>
                        <a:rPr lang="en-GB" dirty="0" smtClean="0"/>
                        <a:t>Y6</a:t>
                      </a:r>
                    </a:p>
                    <a:p>
                      <a:endParaRPr lang="en-GB" dirty="0"/>
                    </a:p>
                  </a:txBody>
                  <a:tcPr/>
                </a:tc>
                <a:tc>
                  <a:txBody>
                    <a:bodyPr/>
                    <a:lstStyle/>
                    <a:p>
                      <a:r>
                        <a:rPr lang="en-GB" dirty="0" smtClean="0"/>
                        <a:t>14.12</a:t>
                      </a:r>
                    </a:p>
                    <a:p>
                      <a:r>
                        <a:rPr lang="en-GB" dirty="0" smtClean="0"/>
                        <a:t>(7.84)</a:t>
                      </a:r>
                      <a:endParaRPr lang="en-GB" dirty="0"/>
                    </a:p>
                  </a:txBody>
                  <a:tcPr/>
                </a:tc>
                <a:tc>
                  <a:txBody>
                    <a:bodyPr/>
                    <a:lstStyle/>
                    <a:p>
                      <a:r>
                        <a:rPr lang="en-GB" dirty="0" smtClean="0"/>
                        <a:t>17.85**</a:t>
                      </a:r>
                    </a:p>
                    <a:p>
                      <a:r>
                        <a:rPr lang="en-GB" dirty="0" smtClean="0"/>
                        <a:t>(7.31)</a:t>
                      </a:r>
                      <a:endParaRPr lang="en-GB" dirty="0"/>
                    </a:p>
                  </a:txBody>
                  <a:tcPr/>
                </a:tc>
              </a:tr>
              <a:tr h="370840">
                <a:tc vMerge="1">
                  <a:txBody>
                    <a:bodyPr/>
                    <a:lstStyle/>
                    <a:p>
                      <a:endParaRPr lang="en-GB" dirty="0"/>
                    </a:p>
                  </a:txBody>
                  <a:tcPr/>
                </a:tc>
                <a:tc>
                  <a:txBody>
                    <a:bodyPr/>
                    <a:lstStyle/>
                    <a:p>
                      <a:r>
                        <a:rPr lang="en-GB" dirty="0" smtClean="0"/>
                        <a:t>Y7</a:t>
                      </a:r>
                    </a:p>
                    <a:p>
                      <a:endParaRPr lang="en-GB" dirty="0"/>
                    </a:p>
                  </a:txBody>
                  <a:tcPr/>
                </a:tc>
                <a:tc>
                  <a:txBody>
                    <a:bodyPr/>
                    <a:lstStyle/>
                    <a:p>
                      <a:r>
                        <a:rPr lang="en-GB" dirty="0" smtClean="0"/>
                        <a:t>17.68</a:t>
                      </a:r>
                    </a:p>
                    <a:p>
                      <a:r>
                        <a:rPr lang="en-GB" dirty="0" smtClean="0"/>
                        <a:t>(8.58)</a:t>
                      </a:r>
                      <a:endParaRPr lang="en-GB" dirty="0"/>
                    </a:p>
                  </a:txBody>
                  <a:tcPr/>
                </a:tc>
                <a:tc>
                  <a:txBody>
                    <a:bodyPr/>
                    <a:lstStyle/>
                    <a:p>
                      <a:r>
                        <a:rPr lang="en-GB" dirty="0" smtClean="0"/>
                        <a:t>21.33**</a:t>
                      </a:r>
                    </a:p>
                    <a:p>
                      <a:r>
                        <a:rPr lang="en-GB" dirty="0" smtClean="0"/>
                        <a:t>(8.07)</a:t>
                      </a:r>
                      <a:endParaRPr lang="en-GB" dirty="0"/>
                    </a:p>
                  </a:txBody>
                  <a:tcPr/>
                </a:tc>
              </a:tr>
            </a:tbl>
          </a:graphicData>
        </a:graphic>
      </p:graphicFrame>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53</a:t>
            </a:fld>
            <a:endParaRPr lang="en-GB" altLang="en-US">
              <a:solidFill>
                <a:srgbClr val="50535A"/>
              </a:solidFill>
            </a:endParaRPr>
          </a:p>
        </p:txBody>
      </p:sp>
    </p:spTree>
    <p:extLst>
      <p:ext uri="{BB962C8B-B14F-4D97-AF65-F5344CB8AC3E}">
        <p14:creationId xmlns:p14="http://schemas.microsoft.com/office/powerpoint/2010/main" val="3925738092"/>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28352"/>
            <a:ext cx="8280000" cy="828000"/>
          </a:xfrm>
        </p:spPr>
        <p:txBody>
          <a:bodyPr/>
          <a:lstStyle/>
          <a:p>
            <a:pPr algn="ctr"/>
            <a:r>
              <a:rPr lang="en-GB" sz="3200" cap="none" dirty="0" smtClean="0"/>
              <a:t>Individual differences -</a:t>
            </a:r>
            <a:br>
              <a:rPr lang="en-GB" sz="3200" cap="none" dirty="0" smtClean="0"/>
            </a:br>
            <a:r>
              <a:rPr lang="en-GB" sz="3200" cap="none" dirty="0" smtClean="0"/>
              <a:t>L1 literacy</a:t>
            </a:r>
            <a:endParaRPr lang="en-GB" sz="3200" cap="none" dirty="0"/>
          </a:p>
        </p:txBody>
      </p:sp>
      <p:sp>
        <p:nvSpPr>
          <p:cNvPr id="3" name="Content Placeholder 2"/>
          <p:cNvSpPr>
            <a:spLocks noGrp="1"/>
          </p:cNvSpPr>
          <p:nvPr>
            <p:ph idx="1"/>
          </p:nvPr>
        </p:nvSpPr>
        <p:spPr>
          <a:xfrm>
            <a:off x="395536" y="1772816"/>
            <a:ext cx="8280000" cy="3960000"/>
          </a:xfrm>
        </p:spPr>
        <p:txBody>
          <a:bodyPr/>
          <a:lstStyle/>
          <a:p>
            <a:r>
              <a:rPr lang="en-GB" sz="2400" dirty="0" smtClean="0">
                <a:latin typeface="Calibri" panose="020F0502020204030204" pitchFamily="34" charset="0"/>
              </a:rPr>
              <a:t>Previous studies have demonstrated a strong link between learners’ literacy levels and L2 outcomes</a:t>
            </a:r>
          </a:p>
          <a:p>
            <a:pPr marL="0" indent="0">
              <a:buNone/>
            </a:pPr>
            <a:r>
              <a:rPr lang="en-GB" sz="2400" dirty="0">
                <a:latin typeface="Calibri" panose="020F0502020204030204" pitchFamily="34" charset="0"/>
              </a:rPr>
              <a:t> </a:t>
            </a:r>
            <a:r>
              <a:rPr lang="en-GB" sz="2400" dirty="0" smtClean="0">
                <a:latin typeface="Calibri" panose="020F0502020204030204" pitchFamily="34" charset="0"/>
              </a:rPr>
              <a:t>  (e.g. </a:t>
            </a:r>
            <a:r>
              <a:rPr lang="en-GB" sz="2400" dirty="0" err="1" smtClean="0">
                <a:latin typeface="Calibri" panose="020F0502020204030204" pitchFamily="34" charset="0"/>
              </a:rPr>
              <a:t>Dufva</a:t>
            </a:r>
            <a:r>
              <a:rPr lang="en-GB" sz="2400" dirty="0" smtClean="0">
                <a:latin typeface="Calibri" panose="020F0502020204030204" pitchFamily="34" charset="0"/>
              </a:rPr>
              <a:t> and </a:t>
            </a:r>
            <a:r>
              <a:rPr lang="en-GB" sz="2400" dirty="0" err="1" smtClean="0">
                <a:latin typeface="Calibri" panose="020F0502020204030204" pitchFamily="34" charset="0"/>
              </a:rPr>
              <a:t>Voeten</a:t>
            </a:r>
            <a:r>
              <a:rPr lang="en-GB" sz="2400" dirty="0" smtClean="0">
                <a:latin typeface="Calibri" panose="020F0502020204030204" pitchFamily="34" charset="0"/>
              </a:rPr>
              <a:t> 2001; Sparks 2012) </a:t>
            </a:r>
          </a:p>
          <a:p>
            <a:endParaRPr lang="en-GB" sz="2400" dirty="0">
              <a:latin typeface="Calibri" panose="020F0502020204030204" pitchFamily="34" charset="0"/>
            </a:endParaRPr>
          </a:p>
          <a:p>
            <a:r>
              <a:rPr lang="en-GB" sz="2400" dirty="0" smtClean="0">
                <a:latin typeface="Calibri" panose="020F0502020204030204" pitchFamily="34" charset="0"/>
              </a:rPr>
              <a:t>Courtney (2014) observed that L1 literacy levels became increasingly influential for L2 outcomes by end of first year of secondary school.  Focus on literacy in Y7 favoured those learners with stronger L1 reading and writing abilities.  No learners received support in deciphering sound/spelling links or word recognition in either Y6 or Y7</a:t>
            </a:r>
            <a:endParaRPr lang="en-GB" sz="24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54</a:t>
            </a:fld>
            <a:endParaRPr lang="en-GB" altLang="en-US">
              <a:solidFill>
                <a:srgbClr val="50535A"/>
              </a:solidFill>
            </a:endParaRPr>
          </a:p>
        </p:txBody>
      </p:sp>
    </p:spTree>
    <p:extLst>
      <p:ext uri="{BB962C8B-B14F-4D97-AF65-F5344CB8AC3E}">
        <p14:creationId xmlns:p14="http://schemas.microsoft.com/office/powerpoint/2010/main" val="2721218945"/>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63" y="924116"/>
            <a:ext cx="8280000" cy="828000"/>
          </a:xfrm>
        </p:spPr>
        <p:txBody>
          <a:bodyPr/>
          <a:lstStyle/>
          <a:p>
            <a:pPr algn="ctr"/>
            <a:r>
              <a:rPr lang="en-GB" cap="none" dirty="0" smtClean="0"/>
              <a:t>Individual differences -</a:t>
            </a:r>
            <a:br>
              <a:rPr lang="en-GB" cap="none" dirty="0" smtClean="0"/>
            </a:br>
            <a:r>
              <a:rPr lang="en-GB" cap="none" dirty="0" smtClean="0"/>
              <a:t>L1 literacy</a:t>
            </a:r>
            <a:endParaRPr lang="en-GB" cap="none" dirty="0"/>
          </a:p>
        </p:txBody>
      </p:sp>
      <p:pic>
        <p:nvPicPr>
          <p:cNvPr id="5" name="Content Placeholder 4"/>
          <p:cNvPicPr>
            <a:picLocks noGrp="1" noChangeAspect="1"/>
          </p:cNvPicPr>
          <p:nvPr>
            <p:ph idx="1"/>
          </p:nvPr>
        </p:nvPicPr>
        <p:blipFill>
          <a:blip r:embed="rId3"/>
          <a:stretch>
            <a:fillRect/>
          </a:stretch>
        </p:blipFill>
        <p:spPr>
          <a:xfrm>
            <a:off x="755576" y="1791550"/>
            <a:ext cx="7625487" cy="4415394"/>
          </a:xfrm>
          <a:prstGeom prst="rect">
            <a:avLst/>
          </a:prstGeom>
        </p:spPr>
      </p:pic>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55</a:t>
            </a:fld>
            <a:endParaRPr lang="en-GB" altLang="en-US">
              <a:solidFill>
                <a:srgbClr val="50535A"/>
              </a:solidFill>
            </a:endParaRPr>
          </a:p>
        </p:txBody>
      </p:sp>
    </p:spTree>
    <p:extLst>
      <p:ext uri="{BB962C8B-B14F-4D97-AF65-F5344CB8AC3E}">
        <p14:creationId xmlns:p14="http://schemas.microsoft.com/office/powerpoint/2010/main" val="341876281"/>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80000" cy="828000"/>
          </a:xfrm>
        </p:spPr>
        <p:txBody>
          <a:bodyPr/>
          <a:lstStyle/>
          <a:p>
            <a:pPr algn="ctr"/>
            <a:r>
              <a:rPr lang="en-GB" sz="3200" cap="none" dirty="0" smtClean="0"/>
              <a:t>Motivation and L1 literacy</a:t>
            </a:r>
            <a:endParaRPr lang="en-GB" sz="3200" cap="none"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56</a:t>
            </a:fld>
            <a:endParaRPr lang="en-GB" altLang="en-US">
              <a:solidFill>
                <a:srgbClr val="50535A"/>
              </a:solidFill>
            </a:endParaRPr>
          </a:p>
        </p:txBody>
      </p:sp>
      <p:sp>
        <p:nvSpPr>
          <p:cNvPr id="6" name="Content Placeholder 2"/>
          <p:cNvSpPr>
            <a:spLocks noGrp="1"/>
          </p:cNvSpPr>
          <p:nvPr>
            <p:ph idx="1"/>
          </p:nvPr>
        </p:nvSpPr>
        <p:spPr>
          <a:xfrm>
            <a:off x="395536" y="1556792"/>
            <a:ext cx="8280000" cy="3960000"/>
          </a:xfrm>
        </p:spPr>
        <p:txBody>
          <a:bodyPr/>
          <a:lstStyle/>
          <a:p>
            <a:r>
              <a:rPr lang="en-GB" sz="3200" dirty="0" smtClean="0"/>
              <a:t>Learners with high L1 literacy levels held more positive attitudes to FLL but it is in perceptions of ability that differences were significant</a:t>
            </a:r>
          </a:p>
          <a:p>
            <a:pPr marL="0" indent="0">
              <a:buNone/>
            </a:pPr>
            <a:endParaRPr lang="en-GB" sz="3200" dirty="0" smtClean="0"/>
          </a:p>
          <a:p>
            <a:r>
              <a:rPr lang="en-GB" sz="3200" dirty="0" smtClean="0"/>
              <a:t>Learners with high and med levels of L1 literacy also demonstrated significant increases in self-efficacy but not learners with low L1 literacy levels</a:t>
            </a:r>
            <a:endParaRPr lang="en-GB" sz="3200" dirty="0"/>
          </a:p>
        </p:txBody>
      </p:sp>
    </p:spTree>
    <p:extLst>
      <p:ext uri="{BB962C8B-B14F-4D97-AF65-F5344CB8AC3E}">
        <p14:creationId xmlns:p14="http://schemas.microsoft.com/office/powerpoint/2010/main" val="4253096044"/>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4704"/>
            <a:ext cx="8280000" cy="828000"/>
          </a:xfrm>
        </p:spPr>
        <p:txBody>
          <a:bodyPr/>
          <a:lstStyle/>
          <a:p>
            <a:pPr algn="ctr"/>
            <a:r>
              <a:rPr lang="en-GB" sz="3200" cap="none" dirty="0" smtClean="0"/>
              <a:t>Interaction of gender and</a:t>
            </a:r>
            <a:br>
              <a:rPr lang="en-GB" sz="3200" cap="none" dirty="0" smtClean="0"/>
            </a:br>
            <a:r>
              <a:rPr lang="en-GB" sz="3200" cap="none" dirty="0" smtClean="0"/>
              <a:t>L1 literacy</a:t>
            </a:r>
            <a:endParaRPr lang="en-GB" sz="3200" cap="none" dirty="0"/>
          </a:p>
        </p:txBody>
      </p:sp>
      <p:sp>
        <p:nvSpPr>
          <p:cNvPr id="3" name="Content Placeholder 2"/>
          <p:cNvSpPr>
            <a:spLocks noGrp="1"/>
          </p:cNvSpPr>
          <p:nvPr>
            <p:ph idx="1"/>
          </p:nvPr>
        </p:nvSpPr>
        <p:spPr>
          <a:xfrm>
            <a:off x="395536" y="1772816"/>
            <a:ext cx="8280000" cy="3960000"/>
          </a:xfrm>
        </p:spPr>
        <p:txBody>
          <a:bodyPr/>
          <a:lstStyle/>
          <a:p>
            <a:r>
              <a:rPr lang="en-GB" sz="2400" dirty="0"/>
              <a:t>Girls also significantly outperformed boys as well as being more </a:t>
            </a:r>
            <a:r>
              <a:rPr lang="en-GB" sz="2400" dirty="0" smtClean="0"/>
              <a:t>motivated</a:t>
            </a:r>
          </a:p>
          <a:p>
            <a:r>
              <a:rPr lang="en-GB" sz="2400" dirty="0" smtClean="0"/>
              <a:t>However, the mean L1 literacy score for girls (9.14 </a:t>
            </a:r>
            <a:r>
              <a:rPr lang="en-GB" sz="2400" dirty="0" err="1" smtClean="0"/>
              <a:t>sd</a:t>
            </a:r>
            <a:r>
              <a:rPr lang="en-GB" sz="2400" dirty="0" smtClean="0"/>
              <a:t> 1.74) was significantly higher than for boys (8.13, </a:t>
            </a:r>
            <a:r>
              <a:rPr lang="en-GB" sz="2400" dirty="0" err="1" smtClean="0"/>
              <a:t>sd</a:t>
            </a:r>
            <a:r>
              <a:rPr lang="en-GB" sz="2400" dirty="0" smtClean="0"/>
              <a:t> 1.85; t=4.476, p=&lt;.001)</a:t>
            </a:r>
          </a:p>
          <a:p>
            <a:r>
              <a:rPr lang="en-GB" sz="2400" dirty="0" smtClean="0"/>
              <a:t>When L1 literacy was taken into account the differences between girls and boys became non-significant for both tasks in all rounds, except PD task in Y5</a:t>
            </a:r>
          </a:p>
          <a:p>
            <a:r>
              <a:rPr lang="en-GB" sz="2400" dirty="0" smtClean="0"/>
              <a:t>Those boys with high L1 literacy levels performed well on both tasks across the 3 rounds and maintained positive attitudes</a:t>
            </a:r>
            <a:endParaRPr lang="en-GB" sz="24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57</a:t>
            </a:fld>
            <a:endParaRPr lang="en-GB" altLang="en-US">
              <a:solidFill>
                <a:srgbClr val="50535A"/>
              </a:solidFill>
            </a:endParaRPr>
          </a:p>
        </p:txBody>
      </p:sp>
    </p:spTree>
    <p:extLst>
      <p:ext uri="{BB962C8B-B14F-4D97-AF65-F5344CB8AC3E}">
        <p14:creationId xmlns:p14="http://schemas.microsoft.com/office/powerpoint/2010/main" val="3494596083"/>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00" y="692696"/>
            <a:ext cx="8280000" cy="828000"/>
          </a:xfrm>
        </p:spPr>
        <p:txBody>
          <a:bodyPr/>
          <a:lstStyle/>
          <a:p>
            <a:pPr algn="ctr"/>
            <a:r>
              <a:rPr lang="en-GB" dirty="0" smtClean="0"/>
              <a:t/>
            </a:r>
            <a:br>
              <a:rPr lang="en-GB" dirty="0" smtClean="0"/>
            </a:br>
            <a:r>
              <a:rPr lang="en-GB" cap="none" dirty="0" smtClean="0"/>
              <a:t>Factors </a:t>
            </a:r>
            <a:br>
              <a:rPr lang="en-GB" cap="none" dirty="0" smtClean="0"/>
            </a:br>
            <a:r>
              <a:rPr lang="en-GB" cap="none" dirty="0" smtClean="0"/>
              <a:t>influencing outcomes</a:t>
            </a:r>
            <a:endParaRPr lang="en-GB" cap="none" dirty="0"/>
          </a:p>
        </p:txBody>
      </p:sp>
      <p:sp>
        <p:nvSpPr>
          <p:cNvPr id="3" name="Content Placeholder 2"/>
          <p:cNvSpPr>
            <a:spLocks noGrp="1"/>
          </p:cNvSpPr>
          <p:nvPr>
            <p:ph idx="1"/>
          </p:nvPr>
        </p:nvSpPr>
        <p:spPr/>
        <p:txBody>
          <a:bodyPr/>
          <a:lstStyle/>
          <a:p>
            <a:r>
              <a:rPr lang="en-GB" sz="2800" dirty="0" smtClean="0"/>
              <a:t>For the SR and PT tasks English literacy accounted for 40% of the difference in learner scores across years 5-7</a:t>
            </a:r>
          </a:p>
          <a:p>
            <a:r>
              <a:rPr lang="en-GB" sz="2800" dirty="0" smtClean="0"/>
              <a:t>An additional 15%-20% of the difference is explained by school related factors such as teaching time and teacher training</a:t>
            </a:r>
          </a:p>
          <a:p>
            <a:r>
              <a:rPr lang="en-GB" sz="2800" dirty="0" smtClean="0"/>
              <a:t>Motivation accounted for a further 3-4% of the difference in learner outcomes </a:t>
            </a:r>
            <a:endParaRPr lang="en-GB" sz="28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58</a:t>
            </a:fld>
            <a:endParaRPr lang="en-GB" altLang="en-US">
              <a:solidFill>
                <a:srgbClr val="50535A"/>
              </a:solidFill>
            </a:endParaRPr>
          </a:p>
        </p:txBody>
      </p:sp>
    </p:spTree>
    <p:extLst>
      <p:ext uri="{BB962C8B-B14F-4D97-AF65-F5344CB8AC3E}">
        <p14:creationId xmlns:p14="http://schemas.microsoft.com/office/powerpoint/2010/main" val="907045285"/>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62" y="692696"/>
            <a:ext cx="8280000" cy="828000"/>
          </a:xfrm>
        </p:spPr>
        <p:txBody>
          <a:bodyPr/>
          <a:lstStyle/>
          <a:p>
            <a:pPr algn="ctr"/>
            <a:r>
              <a:rPr lang="en-GB" cap="none" dirty="0" smtClean="0"/>
              <a:t>Individual factors and </a:t>
            </a:r>
            <a:br>
              <a:rPr lang="en-GB" cap="none" dirty="0" smtClean="0"/>
            </a:br>
            <a:r>
              <a:rPr lang="en-GB" cap="none" dirty="0" smtClean="0"/>
              <a:t>learning context</a:t>
            </a:r>
            <a:endParaRPr lang="en-GB" cap="none" dirty="0"/>
          </a:p>
        </p:txBody>
      </p:sp>
      <p:sp>
        <p:nvSpPr>
          <p:cNvPr id="3" name="Content Placeholder 2"/>
          <p:cNvSpPr>
            <a:spLocks noGrp="1"/>
          </p:cNvSpPr>
          <p:nvPr>
            <p:ph idx="1"/>
          </p:nvPr>
        </p:nvSpPr>
        <p:spPr>
          <a:xfrm>
            <a:off x="405800" y="1899004"/>
            <a:ext cx="8280000" cy="3960000"/>
          </a:xfrm>
        </p:spPr>
        <p:txBody>
          <a:bodyPr/>
          <a:lstStyle/>
          <a:p>
            <a:r>
              <a:rPr lang="en-GB" sz="3200" dirty="0" smtClean="0"/>
              <a:t>No difference in learners under different conditions (literacy vs </a:t>
            </a:r>
            <a:r>
              <a:rPr lang="en-GB" sz="3200" dirty="0" err="1" smtClean="0"/>
              <a:t>oracy</a:t>
            </a:r>
            <a:r>
              <a:rPr lang="en-GB" sz="3200" dirty="0" smtClean="0"/>
              <a:t>)</a:t>
            </a:r>
          </a:p>
          <a:p>
            <a:pPr marL="0" indent="0">
              <a:buNone/>
            </a:pPr>
            <a:endParaRPr lang="en-GB" sz="3200" dirty="0" smtClean="0"/>
          </a:p>
          <a:p>
            <a:r>
              <a:rPr lang="en-GB" sz="3200" dirty="0" smtClean="0"/>
              <a:t>However we wanted to see how learners with different levels of English literacy abilities performed under different conditions and if there were any differences in their levels of motivation</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59</a:t>
            </a:fld>
            <a:endParaRPr lang="en-GB" altLang="en-US">
              <a:solidFill>
                <a:srgbClr val="50535A"/>
              </a:solidFill>
            </a:endParaRPr>
          </a:p>
        </p:txBody>
      </p:sp>
    </p:spTree>
    <p:extLst>
      <p:ext uri="{BB962C8B-B14F-4D97-AF65-F5344CB8AC3E}">
        <p14:creationId xmlns:p14="http://schemas.microsoft.com/office/powerpoint/2010/main" val="312541066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24800" y="692696"/>
            <a:ext cx="8280000" cy="1008112"/>
          </a:xfrm>
        </p:spPr>
        <p:txBody>
          <a:bodyPr/>
          <a:lstStyle/>
          <a:p>
            <a:pPr eaLnBrk="1" hangingPunct="1"/>
            <a:r>
              <a:rPr lang="en-GB" altLang="en-US" cap="none" dirty="0" smtClean="0">
                <a:ea typeface="ＭＳ Ｐゴシック" pitchFamily="34" charset="-128"/>
              </a:rPr>
              <a:t>Design</a:t>
            </a:r>
          </a:p>
        </p:txBody>
      </p:sp>
      <p:graphicFrame>
        <p:nvGraphicFramePr>
          <p:cNvPr id="5" name="Content Placeholder 4"/>
          <p:cNvGraphicFramePr>
            <a:graphicFrameLocks noGrp="1"/>
          </p:cNvGraphicFramePr>
          <p:nvPr>
            <p:ph idx="1"/>
          </p:nvPr>
        </p:nvGraphicFramePr>
        <p:xfrm>
          <a:off x="1323187" y="1843288"/>
          <a:ext cx="6567678" cy="4517596"/>
        </p:xfrm>
        <a:graphic>
          <a:graphicData uri="http://schemas.openxmlformats.org/drawingml/2006/table">
            <a:tbl>
              <a:tblPr/>
              <a:tblGrid>
                <a:gridCol w="2754101"/>
                <a:gridCol w="3813577"/>
              </a:tblGrid>
              <a:tr h="817087">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700" b="1" i="0" u="none" strike="noStrike" cap="none" normalizeH="0" baseline="0" dirty="0" smtClean="0">
                          <a:ln>
                            <a:noFill/>
                          </a:ln>
                          <a:solidFill>
                            <a:srgbClr val="FFFFFF"/>
                          </a:solidFill>
                          <a:effectLst/>
                          <a:latin typeface="Rdg Vesta" pitchFamily="2" charset="0"/>
                          <a:ea typeface="ＭＳ Ｐゴシック" pitchFamily="34" charset="-128"/>
                        </a:rPr>
                        <a:t>Session 1, Year 5 (Summer)</a:t>
                      </a:r>
                      <a:endParaRPr kumimoji="0" lang="en-GB" altLang="en-US" sz="2700" b="1" i="0" u="none" strike="noStrike" cap="none" normalizeH="0" baseline="0" dirty="0" smtClean="0">
                        <a:ln>
                          <a:noFill/>
                        </a:ln>
                        <a:solidFill>
                          <a:srgbClr val="FFFFFF"/>
                        </a:solidFill>
                        <a:effectLst/>
                        <a:latin typeface="Arial" charset="0"/>
                        <a:ea typeface="ＭＳ Ｐゴシック" pitchFamily="34" charset="-128"/>
                        <a:cs typeface="Times" pitchFamily="18" charset="0"/>
                      </a:endParaRPr>
                    </a:p>
                  </a:txBody>
                  <a:tcPr marL="67258" marR="672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kern="1200" cap="none" normalizeH="0" baseline="0" dirty="0" smtClean="0">
                          <a:ln>
                            <a:noFill/>
                          </a:ln>
                          <a:solidFill>
                            <a:srgbClr val="BF0071"/>
                          </a:solidFill>
                          <a:effectLst/>
                          <a:latin typeface="Rdg Vesta" pitchFamily="2" charset="0"/>
                          <a:ea typeface="ＭＳ Ｐゴシック" pitchFamily="34" charset="-128"/>
                          <a:cs typeface="+mn-cs"/>
                        </a:rPr>
                        <a:t>Language tasks</a:t>
                      </a:r>
                    </a:p>
                  </a:txBody>
                  <a:tcPr marL="67258" marR="672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8CBD5"/>
                    </a:solidFill>
                  </a:tcPr>
                </a:tc>
              </a:tr>
              <a:tr h="923659">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700" b="1" i="0" u="none" strike="noStrike" cap="none" normalizeH="0" baseline="0" smtClean="0">
                          <a:ln>
                            <a:noFill/>
                          </a:ln>
                          <a:solidFill>
                            <a:srgbClr val="FFFFFF"/>
                          </a:solidFill>
                          <a:effectLst/>
                          <a:latin typeface="Rdg Vesta" pitchFamily="2" charset="0"/>
                          <a:ea typeface="ＭＳ Ｐゴシック" pitchFamily="34" charset="-128"/>
                        </a:rPr>
                        <a:t>Session 2, Year 6 (Spring)</a:t>
                      </a:r>
                      <a:endParaRPr kumimoji="0" lang="en-GB" altLang="en-US" sz="2700" b="1" i="0" u="none" strike="noStrike" cap="none" normalizeH="0" baseline="0" smtClean="0">
                        <a:ln>
                          <a:noFill/>
                        </a:ln>
                        <a:solidFill>
                          <a:srgbClr val="FFFFFF"/>
                        </a:solidFill>
                        <a:effectLst/>
                        <a:latin typeface="Arial" charset="0"/>
                        <a:ea typeface="ＭＳ Ｐゴシック" pitchFamily="34" charset="-128"/>
                        <a:cs typeface="Times" pitchFamily="18" charset="0"/>
                      </a:endParaRPr>
                    </a:p>
                  </a:txBody>
                  <a:tcPr marL="67258" marR="672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dirty="0" smtClean="0">
                          <a:ln>
                            <a:noFill/>
                          </a:ln>
                          <a:solidFill>
                            <a:srgbClr val="BF0071"/>
                          </a:solidFill>
                          <a:effectLst/>
                          <a:latin typeface="Rdg Vesta" pitchFamily="2" charset="0"/>
                          <a:ea typeface="ＭＳ Ｐゴシック" pitchFamily="34" charset="-128"/>
                        </a:rPr>
                        <a:t>Language tasks</a:t>
                      </a:r>
                      <a:endParaRPr kumimoji="0" lang="en-GB" altLang="en-US" sz="2700" b="0" i="0" u="none" strike="noStrike" cap="none" normalizeH="0" baseline="0" dirty="0" smtClean="0">
                        <a:ln>
                          <a:noFill/>
                        </a:ln>
                        <a:solidFill>
                          <a:srgbClr val="BF0071"/>
                        </a:solidFill>
                        <a:effectLst/>
                        <a:latin typeface="Arial" charset="0"/>
                        <a:ea typeface="ＭＳ Ｐゴシック" pitchFamily="34" charset="-128"/>
                        <a:cs typeface="Times" pitchFamily="18" charset="0"/>
                      </a:endParaRPr>
                    </a:p>
                  </a:txBody>
                  <a:tcPr marL="67258" marR="672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r>
              <a:tr h="923659">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700" b="1" i="0" u="none" strike="noStrike" cap="none" normalizeH="0" baseline="0" smtClean="0">
                          <a:ln>
                            <a:noFill/>
                          </a:ln>
                          <a:solidFill>
                            <a:srgbClr val="FFFFFF"/>
                          </a:solidFill>
                          <a:effectLst/>
                          <a:latin typeface="Rdg Vesta" pitchFamily="2" charset="0"/>
                          <a:ea typeface="ＭＳ Ｐゴシック" pitchFamily="34" charset="-128"/>
                        </a:rPr>
                        <a:t>Session 3, Year 6 (Summer)</a:t>
                      </a:r>
                      <a:endParaRPr kumimoji="0" lang="en-GB" altLang="en-US" sz="2700" b="1" i="0" u="none" strike="noStrike" cap="none" normalizeH="0" baseline="0" smtClean="0">
                        <a:ln>
                          <a:noFill/>
                        </a:ln>
                        <a:solidFill>
                          <a:srgbClr val="FFFFFF"/>
                        </a:solidFill>
                        <a:effectLst/>
                        <a:latin typeface="Arial" charset="0"/>
                        <a:ea typeface="ＭＳ Ｐゴシック" pitchFamily="34" charset="-128"/>
                        <a:cs typeface="Times" pitchFamily="18" charset="0"/>
                      </a:endParaRPr>
                    </a:p>
                  </a:txBody>
                  <a:tcPr marL="67258" marR="672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dirty="0" smtClean="0">
                          <a:ln>
                            <a:noFill/>
                          </a:ln>
                          <a:solidFill>
                            <a:srgbClr val="BF0071"/>
                          </a:solidFill>
                          <a:effectLst/>
                          <a:latin typeface="Rdg Vesta" pitchFamily="2" charset="0"/>
                          <a:ea typeface="ＭＳ Ｐゴシック" pitchFamily="34" charset="-128"/>
                        </a:rPr>
                        <a:t>Questionnaire</a:t>
                      </a:r>
                      <a:endParaRPr kumimoji="0" lang="en-GB" altLang="en-US" sz="2700" b="0" i="0" u="none" strike="noStrike" cap="none" normalizeH="0" baseline="0" dirty="0" smtClean="0">
                        <a:ln>
                          <a:noFill/>
                        </a:ln>
                        <a:solidFill>
                          <a:srgbClr val="BF0071"/>
                        </a:solidFill>
                        <a:effectLst/>
                        <a:latin typeface="Arial" charset="0"/>
                        <a:ea typeface="ＭＳ Ｐゴシック" pitchFamily="34" charset="-128"/>
                        <a:cs typeface="Times" pitchFamily="18" charset="0"/>
                      </a:endParaRPr>
                    </a:p>
                  </a:txBody>
                  <a:tcPr marL="67258" marR="672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r>
              <a:tr h="923659">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2700" b="1" i="0" u="none" strike="noStrike" cap="none" normalizeH="0" baseline="0" dirty="0" smtClean="0">
                          <a:ln>
                            <a:noFill/>
                          </a:ln>
                          <a:solidFill>
                            <a:srgbClr val="FFFFFF"/>
                          </a:solidFill>
                          <a:effectLst/>
                          <a:latin typeface="Rdg Vesta" pitchFamily="2" charset="0"/>
                          <a:ea typeface="ＭＳ Ｐゴシック" pitchFamily="34" charset="-128"/>
                        </a:rPr>
                        <a:t>Session 4, Year 7 (Autumn)</a:t>
                      </a:r>
                      <a:endParaRPr kumimoji="0" lang="en-GB" altLang="en-US" sz="2700" b="1" i="0" u="none" strike="noStrike" cap="none" normalizeH="0" baseline="0" dirty="0" smtClean="0">
                        <a:ln>
                          <a:noFill/>
                        </a:ln>
                        <a:solidFill>
                          <a:srgbClr val="FFFFFF"/>
                        </a:solidFill>
                        <a:effectLst/>
                        <a:latin typeface="Arial" charset="0"/>
                        <a:ea typeface="ＭＳ Ｐゴシック" pitchFamily="34" charset="-128"/>
                        <a:cs typeface="Times" pitchFamily="18" charset="0"/>
                      </a:endParaRPr>
                    </a:p>
                  </a:txBody>
                  <a:tcPr marL="67258" marR="672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cap="none" normalizeH="0" baseline="0" dirty="0" smtClean="0">
                          <a:ln>
                            <a:noFill/>
                          </a:ln>
                          <a:solidFill>
                            <a:srgbClr val="BF0071"/>
                          </a:solidFill>
                          <a:effectLst/>
                          <a:latin typeface="Rdg Vesta" pitchFamily="2" charset="0"/>
                          <a:ea typeface="ＭＳ Ｐゴシック" pitchFamily="34" charset="-128"/>
                        </a:rPr>
                        <a:t>Language tasks, Questionnaire</a:t>
                      </a:r>
                      <a:endParaRPr kumimoji="0" lang="en-GB" altLang="en-US" sz="2700" b="0" i="0" u="none" strike="noStrike" cap="none" normalizeH="0" baseline="0" dirty="0" smtClean="0">
                        <a:ln>
                          <a:noFill/>
                        </a:ln>
                        <a:solidFill>
                          <a:srgbClr val="BF0071"/>
                        </a:solidFill>
                        <a:effectLst/>
                        <a:latin typeface="Arial" charset="0"/>
                        <a:ea typeface="ＭＳ Ｐゴシック" pitchFamily="34" charset="-128"/>
                        <a:cs typeface="Times" pitchFamily="18" charset="0"/>
                      </a:endParaRPr>
                    </a:p>
                  </a:txBody>
                  <a:tcPr marL="67258" marR="672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r>
              <a:tr h="923659">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700" b="1" i="0" u="none" strike="noStrike" kern="1200" cap="none" normalizeH="0" baseline="0" dirty="0" smtClean="0">
                          <a:ln>
                            <a:noFill/>
                          </a:ln>
                          <a:solidFill>
                            <a:srgbClr val="FFFFFF"/>
                          </a:solidFill>
                          <a:effectLst/>
                          <a:latin typeface="Rdg Vesta" pitchFamily="2" charset="0"/>
                          <a:ea typeface="ＭＳ Ｐゴシック" pitchFamily="34" charset="-128"/>
                          <a:cs typeface="+mn-cs"/>
                        </a:rPr>
                        <a:t>Session 5, Year 7 (summer)</a:t>
                      </a:r>
                    </a:p>
                  </a:txBody>
                  <a:tcPr marL="67258" marR="672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700" b="0" i="0" u="none" strike="noStrike" kern="1200" cap="none" normalizeH="0" baseline="0" dirty="0" smtClean="0">
                          <a:ln>
                            <a:noFill/>
                          </a:ln>
                          <a:solidFill>
                            <a:srgbClr val="BF0071"/>
                          </a:solidFill>
                          <a:effectLst/>
                          <a:latin typeface="Rdg Vesta" pitchFamily="2" charset="0"/>
                          <a:ea typeface="ＭＳ Ｐゴシック" pitchFamily="34" charset="-128"/>
                          <a:cs typeface="+mn-cs"/>
                        </a:rPr>
                        <a:t>Questionnaire</a:t>
                      </a:r>
                    </a:p>
                  </a:txBody>
                  <a:tcPr marL="67258" marR="672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r>
            </a:tbl>
          </a:graphicData>
        </a:graphic>
      </p:graphicFrame>
      <p:sp>
        <p:nvSpPr>
          <p:cNvPr id="11287"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505DB5A7-1500-4420-8A4A-3AE48F86F078}" type="slidenum">
              <a:rPr lang="en-GB" altLang="en-US" sz="1700">
                <a:latin typeface="Rdg Vesta" pitchFamily="2" charset="0"/>
              </a:rPr>
              <a:pPr eaLnBrk="1" hangingPunct="1">
                <a:lnSpc>
                  <a:spcPct val="100000"/>
                </a:lnSpc>
                <a:spcBef>
                  <a:spcPct val="0"/>
                </a:spcBef>
                <a:buClrTx/>
                <a:buFontTx/>
                <a:buNone/>
              </a:pPr>
              <a:t>6</a:t>
            </a:fld>
            <a:endParaRPr lang="en-GB" altLang="en-US" sz="1700">
              <a:latin typeface="Rdg Vesta" pitchFamily="2" charset="0"/>
            </a:endParaRPr>
          </a:p>
        </p:txBody>
      </p:sp>
    </p:spTree>
    <p:extLst>
      <p:ext uri="{BB962C8B-B14F-4D97-AF65-F5344CB8AC3E}">
        <p14:creationId xmlns:p14="http://schemas.microsoft.com/office/powerpoint/2010/main" val="368138559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22452" y="764704"/>
            <a:ext cx="8280000" cy="828000"/>
          </a:xfrm>
        </p:spPr>
        <p:txBody>
          <a:bodyPr>
            <a:noAutofit/>
          </a:bodyPr>
          <a:lstStyle/>
          <a:p>
            <a:pPr algn="l"/>
            <a:r>
              <a:rPr lang="en-GB" altLang="en-US" sz="2000" dirty="0" smtClean="0">
                <a:ea typeface="ＭＳ Ｐゴシック" pitchFamily="34" charset="-128"/>
              </a:rPr>
              <a:t>Results – Sentence Repetition task by learners of all </a:t>
            </a:r>
            <a:br>
              <a:rPr lang="en-GB" altLang="en-US" sz="2000" dirty="0" smtClean="0">
                <a:ea typeface="ＭＳ Ｐゴシック" pitchFamily="34" charset="-128"/>
              </a:rPr>
            </a:br>
            <a:r>
              <a:rPr lang="en-GB" altLang="en-US" sz="2000" dirty="0" smtClean="0">
                <a:ea typeface="ＭＳ Ｐゴシック" pitchFamily="34" charset="-128"/>
              </a:rPr>
              <a:t>English literacy levels in different conditions </a:t>
            </a:r>
          </a:p>
        </p:txBody>
      </p:sp>
      <p:sp>
        <p:nvSpPr>
          <p:cNvPr id="30723"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C34AE804-E905-4706-AABB-28B206632EC9}" type="slidenum">
              <a:rPr lang="en-GB" altLang="en-US" sz="1700">
                <a:latin typeface="Rdg Vesta" pitchFamily="2" charset="0"/>
              </a:rPr>
              <a:pPr eaLnBrk="1" hangingPunct="1">
                <a:lnSpc>
                  <a:spcPct val="100000"/>
                </a:lnSpc>
                <a:spcBef>
                  <a:spcPct val="0"/>
                </a:spcBef>
                <a:buClrTx/>
                <a:buFontTx/>
                <a:buNone/>
              </a:pPr>
              <a:t>60</a:t>
            </a:fld>
            <a:endParaRPr lang="en-GB" altLang="en-US" sz="1700">
              <a:latin typeface="Rdg Vesta" pitchFamily="2" charset="0"/>
            </a:endParaRPr>
          </a:p>
        </p:txBody>
      </p:sp>
      <p:graphicFrame>
        <p:nvGraphicFramePr>
          <p:cNvPr id="6" name="Chart 5"/>
          <p:cNvGraphicFramePr>
            <a:graphicFrameLocks/>
          </p:cNvGraphicFramePr>
          <p:nvPr>
            <p:extLst>
              <p:ext uri="{D42A27DB-BD31-4B8C-83A1-F6EECF244321}">
                <p14:modId xmlns:p14="http://schemas.microsoft.com/office/powerpoint/2010/main" val="1785033118"/>
              </p:ext>
            </p:extLst>
          </p:nvPr>
        </p:nvGraphicFramePr>
        <p:xfrm>
          <a:off x="1043608" y="1844824"/>
          <a:ext cx="7128792"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017067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06800" y="548680"/>
            <a:ext cx="8280000" cy="828000"/>
          </a:xfrm>
        </p:spPr>
        <p:txBody>
          <a:bodyPr>
            <a:noAutofit/>
          </a:bodyPr>
          <a:lstStyle/>
          <a:p>
            <a:pPr algn="l"/>
            <a:r>
              <a:rPr lang="en-GB" altLang="en-US" sz="2000" dirty="0">
                <a:ea typeface="ＭＳ Ｐゴシック" pitchFamily="34" charset="-128"/>
              </a:rPr>
              <a:t>Results – </a:t>
            </a:r>
            <a:r>
              <a:rPr lang="en-GB" altLang="en-US" sz="2000" dirty="0" smtClean="0">
                <a:ea typeface="ＭＳ Ｐゴシック" pitchFamily="34" charset="-128"/>
              </a:rPr>
              <a:t>Photo Description task by </a:t>
            </a:r>
            <a:r>
              <a:rPr lang="en-GB" altLang="en-US" sz="2000" dirty="0">
                <a:ea typeface="ＭＳ Ｐゴシック" pitchFamily="34" charset="-128"/>
              </a:rPr>
              <a:t>learners of all </a:t>
            </a:r>
            <a:r>
              <a:rPr lang="en-GB" altLang="en-US" sz="2000" dirty="0" smtClean="0">
                <a:ea typeface="ＭＳ Ｐゴシック" pitchFamily="34" charset="-128"/>
              </a:rPr>
              <a:t/>
            </a:r>
            <a:br>
              <a:rPr lang="en-GB" altLang="en-US" sz="2000" dirty="0" smtClean="0">
                <a:ea typeface="ＭＳ Ｐゴシック" pitchFamily="34" charset="-128"/>
              </a:rPr>
            </a:br>
            <a:r>
              <a:rPr lang="en-GB" altLang="en-US" sz="2000" dirty="0" smtClean="0">
                <a:ea typeface="ＭＳ Ｐゴシック" pitchFamily="34" charset="-128"/>
              </a:rPr>
              <a:t>English </a:t>
            </a:r>
            <a:r>
              <a:rPr lang="en-GB" altLang="en-US" sz="2000" dirty="0">
                <a:ea typeface="ＭＳ Ｐゴシック" pitchFamily="34" charset="-128"/>
              </a:rPr>
              <a:t>literacy levels in different conditions </a:t>
            </a:r>
            <a:endParaRPr lang="en-GB" altLang="en-US" sz="2000" dirty="0" smtClean="0">
              <a:ea typeface="ＭＳ Ｐゴシック" pitchFamily="34" charset="-128"/>
            </a:endParaRPr>
          </a:p>
        </p:txBody>
      </p:sp>
      <p:sp>
        <p:nvSpPr>
          <p:cNvPr id="31747"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17391A74-13BE-4DC3-A7BB-927ECD88CFCF}" type="slidenum">
              <a:rPr lang="en-GB" altLang="en-US" sz="1700">
                <a:latin typeface="Rdg Vesta" pitchFamily="2" charset="0"/>
              </a:rPr>
              <a:pPr eaLnBrk="1" hangingPunct="1">
                <a:lnSpc>
                  <a:spcPct val="100000"/>
                </a:lnSpc>
                <a:spcBef>
                  <a:spcPct val="0"/>
                </a:spcBef>
                <a:buClrTx/>
                <a:buFontTx/>
                <a:buNone/>
              </a:pPr>
              <a:t>61</a:t>
            </a:fld>
            <a:endParaRPr lang="en-GB" altLang="en-US" sz="1700">
              <a:latin typeface="Rdg Vesta" pitchFamily="2" charset="0"/>
            </a:endParaRPr>
          </a:p>
        </p:txBody>
      </p:sp>
      <p:graphicFrame>
        <p:nvGraphicFramePr>
          <p:cNvPr id="6" name="Chart 5"/>
          <p:cNvGraphicFramePr>
            <a:graphicFrameLocks/>
          </p:cNvGraphicFramePr>
          <p:nvPr>
            <p:extLst>
              <p:ext uri="{D42A27DB-BD31-4B8C-83A1-F6EECF244321}">
                <p14:modId xmlns:p14="http://schemas.microsoft.com/office/powerpoint/2010/main" val="2409079682"/>
              </p:ext>
            </p:extLst>
          </p:nvPr>
        </p:nvGraphicFramePr>
        <p:xfrm>
          <a:off x="683568" y="1700808"/>
          <a:ext cx="7632848"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637719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280000" cy="828000"/>
          </a:xfrm>
        </p:spPr>
        <p:txBody>
          <a:bodyPr/>
          <a:lstStyle/>
          <a:p>
            <a:pPr algn="ctr"/>
            <a:r>
              <a:rPr lang="en-GB" cap="none" dirty="0" smtClean="0"/>
              <a:t>Conclusions</a:t>
            </a:r>
            <a:endParaRPr lang="en-GB" cap="none" dirty="0"/>
          </a:p>
        </p:txBody>
      </p:sp>
      <p:sp>
        <p:nvSpPr>
          <p:cNvPr id="3" name="Content Placeholder 2"/>
          <p:cNvSpPr>
            <a:spLocks noGrp="1"/>
          </p:cNvSpPr>
          <p:nvPr>
            <p:ph idx="1"/>
          </p:nvPr>
        </p:nvSpPr>
        <p:spPr>
          <a:xfrm>
            <a:off x="323528" y="1916832"/>
            <a:ext cx="8280000" cy="3960000"/>
          </a:xfrm>
        </p:spPr>
        <p:txBody>
          <a:bodyPr/>
          <a:lstStyle/>
          <a:p>
            <a:r>
              <a:rPr lang="en-GB" sz="2400" dirty="0" smtClean="0"/>
              <a:t>The motivation data shows that the widely held view that all young learners enjoy languages is unsupported</a:t>
            </a:r>
          </a:p>
          <a:p>
            <a:r>
              <a:rPr lang="en-GB" sz="2400" dirty="0" smtClean="0"/>
              <a:t>A significant proportion of learners held negative views and perceptions of their own ability</a:t>
            </a:r>
          </a:p>
          <a:p>
            <a:r>
              <a:rPr lang="en-GB" sz="2400" dirty="0" smtClean="0"/>
              <a:t>For some, the perceptions of ability decreased further by the end of Y7 especially in relation to literacy skills</a:t>
            </a:r>
          </a:p>
          <a:p>
            <a:r>
              <a:rPr lang="en-GB" sz="2400" dirty="0"/>
              <a:t>Girls displayed higher levels of motivation and self-efficacy and these gaps widened in secondary school, particularly for literacy ability</a:t>
            </a:r>
          </a:p>
          <a:p>
            <a:endParaRPr lang="en-GB" sz="24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62</a:t>
            </a:fld>
            <a:endParaRPr lang="en-GB" altLang="en-US">
              <a:solidFill>
                <a:srgbClr val="50535A"/>
              </a:solidFill>
            </a:endParaRPr>
          </a:p>
        </p:txBody>
      </p:sp>
    </p:spTree>
    <p:extLst>
      <p:ext uri="{BB962C8B-B14F-4D97-AF65-F5344CB8AC3E}">
        <p14:creationId xmlns:p14="http://schemas.microsoft.com/office/powerpoint/2010/main" val="923499522"/>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80000" cy="828000"/>
          </a:xfrm>
        </p:spPr>
        <p:txBody>
          <a:bodyPr/>
          <a:lstStyle/>
          <a:p>
            <a:pPr algn="ctr"/>
            <a:r>
              <a:rPr lang="en-GB" cap="none" dirty="0" smtClean="0"/>
              <a:t>Conclusions</a:t>
            </a:r>
            <a:endParaRPr lang="en-GB" cap="none" dirty="0"/>
          </a:p>
        </p:txBody>
      </p:sp>
      <p:sp>
        <p:nvSpPr>
          <p:cNvPr id="3" name="Content Placeholder 2"/>
          <p:cNvSpPr>
            <a:spLocks noGrp="1"/>
          </p:cNvSpPr>
          <p:nvPr>
            <p:ph idx="1"/>
          </p:nvPr>
        </p:nvSpPr>
        <p:spPr>
          <a:xfrm>
            <a:off x="395536" y="1556792"/>
            <a:ext cx="8280000" cy="3960000"/>
          </a:xfrm>
        </p:spPr>
        <p:txBody>
          <a:bodyPr/>
          <a:lstStyle/>
          <a:p>
            <a:r>
              <a:rPr lang="en-GB" sz="2800" dirty="0" smtClean="0"/>
              <a:t>English literacy levels became increasingly related to L2 outcomes and motivation by the end of Y7 with a widening gap between the least and most able pupils</a:t>
            </a:r>
          </a:p>
          <a:p>
            <a:pPr marL="0" indent="0">
              <a:buNone/>
            </a:pPr>
            <a:endParaRPr lang="en-GB" sz="2800" dirty="0" smtClean="0"/>
          </a:p>
          <a:p>
            <a:r>
              <a:rPr lang="en-GB" sz="2800" dirty="0" smtClean="0"/>
              <a:t>Results highlight the reciprocal nature of the relationship between English literacy, self-efficacy and L2 outcomes even at the earliest stages of language learning</a:t>
            </a:r>
            <a:endParaRPr lang="en-GB" sz="28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63</a:t>
            </a:fld>
            <a:endParaRPr lang="en-GB" altLang="en-US">
              <a:solidFill>
                <a:srgbClr val="50535A"/>
              </a:solidFill>
            </a:endParaRPr>
          </a:p>
        </p:txBody>
      </p:sp>
    </p:spTree>
    <p:extLst>
      <p:ext uri="{BB962C8B-B14F-4D97-AF65-F5344CB8AC3E}">
        <p14:creationId xmlns:p14="http://schemas.microsoft.com/office/powerpoint/2010/main" val="3024043725"/>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00" y="476672"/>
            <a:ext cx="8280000" cy="828000"/>
          </a:xfrm>
        </p:spPr>
        <p:txBody>
          <a:bodyPr/>
          <a:lstStyle/>
          <a:p>
            <a:pPr algn="ctr"/>
            <a:r>
              <a:rPr lang="en-GB" cap="none" dirty="0" smtClean="0"/>
              <a:t>Conclusions</a:t>
            </a:r>
            <a:endParaRPr lang="en-GB" cap="none" dirty="0"/>
          </a:p>
        </p:txBody>
      </p:sp>
      <p:sp>
        <p:nvSpPr>
          <p:cNvPr id="3" name="Content Placeholder 2"/>
          <p:cNvSpPr>
            <a:spLocks noGrp="1"/>
          </p:cNvSpPr>
          <p:nvPr>
            <p:ph idx="1"/>
          </p:nvPr>
        </p:nvSpPr>
        <p:spPr>
          <a:xfrm>
            <a:off x="424800" y="1484784"/>
            <a:ext cx="8280000" cy="3960000"/>
          </a:xfrm>
        </p:spPr>
        <p:txBody>
          <a:bodyPr/>
          <a:lstStyle/>
          <a:p>
            <a:r>
              <a:rPr lang="en-GB" altLang="en-US" sz="2800" dirty="0">
                <a:ea typeface="ＭＳ Ｐゴシック" pitchFamily="34" charset="-128"/>
              </a:rPr>
              <a:t>Emerging evidence that a more literacy-based  approach in primary school may help lower ability </a:t>
            </a:r>
            <a:r>
              <a:rPr lang="en-GB" altLang="en-US" sz="2800" dirty="0" smtClean="0">
                <a:ea typeface="ＭＳ Ｐゴシック" pitchFamily="34" charset="-128"/>
              </a:rPr>
              <a:t>learners particularly in L2 production</a:t>
            </a:r>
          </a:p>
          <a:p>
            <a:pPr marL="0" indent="0">
              <a:buNone/>
            </a:pPr>
            <a:endParaRPr lang="en-GB" altLang="en-US" sz="2800" dirty="0">
              <a:ea typeface="ＭＳ Ｐゴシック" pitchFamily="34" charset="-128"/>
            </a:endParaRPr>
          </a:p>
          <a:p>
            <a:r>
              <a:rPr lang="en-GB" sz="2800" dirty="0">
                <a:ea typeface="ＭＳ Ｐゴシック" pitchFamily="34" charset="-128"/>
              </a:rPr>
              <a:t>The w</a:t>
            </a:r>
            <a:r>
              <a:rPr lang="en-GB" sz="2800" dirty="0"/>
              <a:t>ritten form could assist these learners by serving as prop to:</a:t>
            </a:r>
          </a:p>
          <a:p>
            <a:pPr lvl="1"/>
            <a:r>
              <a:rPr lang="en-GB" sz="2800" dirty="0"/>
              <a:t>help them retain and recall words</a:t>
            </a:r>
          </a:p>
          <a:p>
            <a:pPr lvl="1"/>
            <a:r>
              <a:rPr lang="en-GB" sz="2800" dirty="0"/>
              <a:t>to notice patterns in language input</a:t>
            </a:r>
          </a:p>
          <a:p>
            <a:pPr lvl="1"/>
            <a:r>
              <a:rPr lang="en-GB" sz="2800" dirty="0"/>
              <a:t>help them be better prepared for the more literacy-focused pedagogy in secondary school</a:t>
            </a:r>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64</a:t>
            </a:fld>
            <a:endParaRPr lang="en-GB" altLang="en-US">
              <a:solidFill>
                <a:srgbClr val="50535A"/>
              </a:solidFill>
            </a:endParaRPr>
          </a:p>
        </p:txBody>
      </p:sp>
    </p:spTree>
    <p:extLst>
      <p:ext uri="{BB962C8B-B14F-4D97-AF65-F5344CB8AC3E}">
        <p14:creationId xmlns:p14="http://schemas.microsoft.com/office/powerpoint/2010/main" val="2142072964"/>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80000" cy="828000"/>
          </a:xfrm>
        </p:spPr>
        <p:txBody>
          <a:bodyPr/>
          <a:lstStyle/>
          <a:p>
            <a:pPr algn="ctr"/>
            <a:r>
              <a:rPr lang="en-GB" cap="none" dirty="0" smtClean="0"/>
              <a:t>Conclusions</a:t>
            </a:r>
            <a:endParaRPr lang="en-GB" cap="none" dirty="0"/>
          </a:p>
        </p:txBody>
      </p:sp>
      <p:sp>
        <p:nvSpPr>
          <p:cNvPr id="3" name="Content Placeholder 2"/>
          <p:cNvSpPr>
            <a:spLocks noGrp="1"/>
          </p:cNvSpPr>
          <p:nvPr>
            <p:ph idx="1"/>
          </p:nvPr>
        </p:nvSpPr>
        <p:spPr>
          <a:xfrm>
            <a:off x="395536" y="1412776"/>
            <a:ext cx="8280000" cy="3960000"/>
          </a:xfrm>
        </p:spPr>
        <p:txBody>
          <a:bodyPr/>
          <a:lstStyle/>
          <a:p>
            <a:r>
              <a:rPr lang="en-GB" dirty="0" smtClean="0"/>
              <a:t>Important to note that the findings should not be taken as deterministic or used to justify the removal of certain learners from FL study</a:t>
            </a:r>
          </a:p>
          <a:p>
            <a:r>
              <a:rPr lang="en-GB" dirty="0" smtClean="0"/>
              <a:t>Work is needed to help schools to devise and adopt teaching practices and interventions to ensure learners of all levels are capable of some success:</a:t>
            </a:r>
          </a:p>
          <a:p>
            <a:pPr marL="180000" lvl="1">
              <a:buClr>
                <a:schemeClr val="accent1"/>
              </a:buClr>
              <a:buFont typeface="Arial" charset="0"/>
              <a:buChar char="•"/>
            </a:pPr>
            <a:r>
              <a:rPr lang="en-GB" dirty="0"/>
              <a:t>Findings related to gender differences into findings of UK National Literacy Trust (2012) that boys achievement in literacy and time spent reading are lower than for </a:t>
            </a:r>
            <a:r>
              <a:rPr lang="en-GB" dirty="0" smtClean="0"/>
              <a:t>girls</a:t>
            </a:r>
          </a:p>
          <a:p>
            <a:pPr lvl="1"/>
            <a:r>
              <a:rPr lang="en-GB" dirty="0"/>
              <a:t>Systematic teaching for FL literacy skills (not just phonics)</a:t>
            </a:r>
          </a:p>
          <a:p>
            <a:pPr lvl="1"/>
            <a:r>
              <a:rPr lang="en-GB" dirty="0"/>
              <a:t>More equal balance between literacy/</a:t>
            </a:r>
            <a:r>
              <a:rPr lang="en-GB" dirty="0" err="1"/>
              <a:t>oracy</a:t>
            </a:r>
            <a:r>
              <a:rPr lang="en-GB" dirty="0"/>
              <a:t> activities</a:t>
            </a:r>
          </a:p>
          <a:p>
            <a:pPr lvl="1"/>
            <a:r>
              <a:rPr lang="en-GB" dirty="0"/>
              <a:t>Greater differentiation in language lessons (e.g. more time for test taking; allowances for spelling </a:t>
            </a:r>
            <a:r>
              <a:rPr lang="en-GB" dirty="0" smtClean="0"/>
              <a:t>mistakes)</a:t>
            </a:r>
          </a:p>
          <a:p>
            <a:pPr marL="180000" lvl="1">
              <a:buClr>
                <a:schemeClr val="accent1"/>
              </a:buClr>
              <a:buFont typeface="Arial" charset="0"/>
              <a:buChar char="•"/>
            </a:pPr>
            <a:r>
              <a:rPr lang="en-GB" dirty="0" smtClean="0"/>
              <a:t>Observed gendered attitudes to FL learning are likely to be mediated by L1 abilities and prior learning experience and not just related to course  content</a:t>
            </a:r>
            <a:endParaRPr lang="en-GB" dirty="0"/>
          </a:p>
          <a:p>
            <a:endParaRPr lang="en-GB" dirty="0" smtClean="0"/>
          </a:p>
          <a:p>
            <a:pPr lvl="1"/>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65</a:t>
            </a:fld>
            <a:endParaRPr lang="en-GB" altLang="en-US">
              <a:solidFill>
                <a:srgbClr val="50535A"/>
              </a:solidFill>
            </a:endParaRPr>
          </a:p>
        </p:txBody>
      </p:sp>
    </p:spTree>
    <p:extLst>
      <p:ext uri="{BB962C8B-B14F-4D97-AF65-F5344CB8AC3E}">
        <p14:creationId xmlns:p14="http://schemas.microsoft.com/office/powerpoint/2010/main" val="1229918994"/>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sz="4400" dirty="0" smtClean="0"/>
              <a:t>Thank you for listening!</a:t>
            </a:r>
            <a:endParaRPr lang="en-GB" sz="4400" dirty="0"/>
          </a:p>
          <a:p>
            <a:pPr marL="0" indent="0" algn="ctr">
              <a:buNone/>
            </a:pPr>
            <a:r>
              <a:rPr lang="en-GB" sz="4400" dirty="0" smtClean="0"/>
              <a:t>Any questions?</a:t>
            </a:r>
          </a:p>
          <a:p>
            <a:pPr marL="0" indent="0" algn="ctr">
              <a:buNone/>
            </a:pPr>
            <a:endParaRPr lang="en-GB" u="sng" dirty="0" smtClean="0">
              <a:solidFill>
                <a:schemeClr val="accent5">
                  <a:lumMod val="50000"/>
                </a:schemeClr>
              </a:solidFill>
            </a:endParaRPr>
          </a:p>
          <a:p>
            <a:pPr marL="0" indent="0" algn="ctr">
              <a:buNone/>
            </a:pPr>
            <a:r>
              <a:rPr lang="en-GB" u="sng" dirty="0" smtClean="0">
                <a:solidFill>
                  <a:schemeClr val="accent5">
                    <a:lumMod val="50000"/>
                  </a:schemeClr>
                </a:solidFill>
              </a:rPr>
              <a:t>s.j.graham@reading.ac.uk</a:t>
            </a:r>
            <a:endParaRPr lang="en-GB" u="sng" dirty="0">
              <a:solidFill>
                <a:schemeClr val="accent5">
                  <a:lumMod val="50000"/>
                </a:schemeClr>
              </a:solidFill>
            </a:endParaRPr>
          </a:p>
          <a:p>
            <a:pPr marL="0" indent="0" algn="ctr">
              <a:buNone/>
            </a:pPr>
            <a:r>
              <a:rPr lang="en-GB" dirty="0" smtClean="0">
                <a:hlinkClick r:id="rId2"/>
              </a:rPr>
              <a:t>l.m.courtney@reading.ac.uk</a:t>
            </a:r>
            <a:r>
              <a:rPr lang="en-GB" dirty="0" smtClean="0"/>
              <a:t> </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66</a:t>
            </a:fld>
            <a:endParaRPr lang="en-GB" altLang="en-US">
              <a:solidFill>
                <a:srgbClr val="50535A"/>
              </a:solidFill>
            </a:endParaRPr>
          </a:p>
        </p:txBody>
      </p:sp>
    </p:spTree>
    <p:extLst>
      <p:ext uri="{BB962C8B-B14F-4D97-AF65-F5344CB8AC3E}">
        <p14:creationId xmlns:p14="http://schemas.microsoft.com/office/powerpoint/2010/main" val="3377255778"/>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80000" cy="828000"/>
          </a:xfrm>
        </p:spPr>
        <p:txBody>
          <a:bodyPr/>
          <a:lstStyle/>
          <a:p>
            <a:pPr algn="ctr"/>
            <a:r>
              <a:rPr lang="en-GB" dirty="0" smtClean="0"/>
              <a:t>sources</a:t>
            </a:r>
            <a:endParaRPr lang="en-GB" dirty="0"/>
          </a:p>
        </p:txBody>
      </p:sp>
      <p:sp>
        <p:nvSpPr>
          <p:cNvPr id="3" name="Content Placeholder 2"/>
          <p:cNvSpPr>
            <a:spLocks noGrp="1"/>
          </p:cNvSpPr>
          <p:nvPr>
            <p:ph idx="1"/>
          </p:nvPr>
        </p:nvSpPr>
        <p:spPr>
          <a:xfrm>
            <a:off x="395536" y="1196752"/>
            <a:ext cx="8280000" cy="3960000"/>
          </a:xfrm>
        </p:spPr>
        <p:txBody>
          <a:bodyPr/>
          <a:lstStyle/>
          <a:p>
            <a:r>
              <a:rPr lang="en-GB" sz="1000" b="1" dirty="0" smtClean="0"/>
              <a:t>Board</a:t>
            </a:r>
            <a:r>
              <a:rPr lang="en-GB" sz="1000" b="1" dirty="0"/>
              <a:t>, K</a:t>
            </a:r>
            <a:r>
              <a:rPr lang="en-GB" sz="1000" dirty="0"/>
              <a:t>. and </a:t>
            </a:r>
            <a:r>
              <a:rPr lang="en-GB" sz="1000" b="1" dirty="0"/>
              <a:t>T. Tinsley</a:t>
            </a:r>
            <a:r>
              <a:rPr lang="en-GB" sz="1000" dirty="0"/>
              <a:t>. 2014.  </a:t>
            </a:r>
            <a:r>
              <a:rPr lang="en-GB" sz="1000" i="1" dirty="0"/>
              <a:t>Language Trends 2013/14: The State of Language Learning in Primary and Secondary Schools in England.</a:t>
            </a:r>
            <a:r>
              <a:rPr lang="en-GB" sz="1000" dirty="0"/>
              <a:t>  </a:t>
            </a:r>
            <a:r>
              <a:rPr lang="en-GB" sz="1000" dirty="0" err="1"/>
              <a:t>CfBT</a:t>
            </a:r>
            <a:r>
              <a:rPr lang="en-GB" sz="1000" dirty="0"/>
              <a:t> Education Trust Publications.</a:t>
            </a:r>
          </a:p>
          <a:p>
            <a:r>
              <a:rPr lang="en-GB" sz="1000" b="1" dirty="0"/>
              <a:t>Cable, C.</a:t>
            </a:r>
            <a:r>
              <a:rPr lang="en-GB" sz="1000" dirty="0"/>
              <a:t> </a:t>
            </a:r>
            <a:r>
              <a:rPr lang="en-GB" sz="1000" b="1" dirty="0"/>
              <a:t>P. Driscoll</a:t>
            </a:r>
            <a:r>
              <a:rPr lang="en-GB" sz="1000" dirty="0"/>
              <a:t> and </a:t>
            </a:r>
            <a:r>
              <a:rPr lang="en-GB" sz="1000" b="1" dirty="0"/>
              <a:t>R. Mitchell. </a:t>
            </a:r>
            <a:r>
              <a:rPr lang="en-GB" sz="1000" dirty="0"/>
              <a:t>2010 </a:t>
            </a:r>
            <a:r>
              <a:rPr lang="en-GB" sz="1000" i="1" dirty="0"/>
              <a:t>Languages Learning at Key Stage 2: A Longitudinal Study.</a:t>
            </a:r>
            <a:r>
              <a:rPr lang="en-GB" sz="1000" dirty="0"/>
              <a:t> DCSF </a:t>
            </a:r>
          </a:p>
          <a:p>
            <a:r>
              <a:rPr lang="en-GB" sz="1000" b="1" dirty="0" err="1" smtClean="0"/>
              <a:t>Dufva</a:t>
            </a:r>
            <a:r>
              <a:rPr lang="en-GB" sz="1000" b="1" dirty="0"/>
              <a:t>, M. </a:t>
            </a:r>
            <a:r>
              <a:rPr lang="en-GB" sz="1000" dirty="0"/>
              <a:t>and</a:t>
            </a:r>
            <a:r>
              <a:rPr lang="en-GB" sz="1000" b="1" dirty="0"/>
              <a:t> M. Voeten</a:t>
            </a:r>
            <a:r>
              <a:rPr lang="en-GB" sz="1000" dirty="0"/>
              <a:t>.2001. ‘Native language literacy and phonological memory as prerequisites for learning English as a foreign language’.  </a:t>
            </a:r>
            <a:r>
              <a:rPr lang="en-GB" sz="1000" i="1" dirty="0"/>
              <a:t>Applied Psycholinguistics</a:t>
            </a:r>
            <a:r>
              <a:rPr lang="en-GB" sz="1000" dirty="0"/>
              <a:t>, 20: 329-348.</a:t>
            </a:r>
          </a:p>
          <a:p>
            <a:r>
              <a:rPr lang="en-GB" sz="1000" b="1" dirty="0" err="1" smtClean="0"/>
              <a:t>Erler</a:t>
            </a:r>
            <a:r>
              <a:rPr lang="en-GB" sz="1000" b="1" dirty="0"/>
              <a:t>, L. </a:t>
            </a:r>
            <a:r>
              <a:rPr lang="en-GB" sz="1000" dirty="0"/>
              <a:t>and</a:t>
            </a:r>
            <a:r>
              <a:rPr lang="en-GB" sz="1000" b="1" dirty="0"/>
              <a:t> E. Macaro</a:t>
            </a:r>
            <a:r>
              <a:rPr lang="en-GB" sz="1000" dirty="0"/>
              <a:t>.2011. ‘Decoding ability in French as a foreign language and language learning motivation’.  </a:t>
            </a:r>
            <a:r>
              <a:rPr lang="en-GB" sz="1000" i="1" dirty="0"/>
              <a:t>The Modern Language Journal</a:t>
            </a:r>
            <a:r>
              <a:rPr lang="en-GB" sz="1000" dirty="0"/>
              <a:t>, 95/4, 496-518.</a:t>
            </a:r>
          </a:p>
          <a:p>
            <a:r>
              <a:rPr lang="en-GB" sz="1000" b="1" dirty="0" smtClean="0"/>
              <a:t>Harris</a:t>
            </a:r>
            <a:r>
              <a:rPr lang="en-GB" sz="1000" b="1" dirty="0"/>
              <a:t>, J. </a:t>
            </a:r>
            <a:r>
              <a:rPr lang="en-GB" sz="1000" dirty="0"/>
              <a:t>and</a:t>
            </a:r>
            <a:r>
              <a:rPr lang="en-GB" sz="1000" b="1" dirty="0"/>
              <a:t> M. Conway. </a:t>
            </a:r>
            <a:r>
              <a:rPr lang="en-GB" sz="1000" dirty="0"/>
              <a:t>2002. </a:t>
            </a:r>
            <a:r>
              <a:rPr lang="en-GB" sz="1000" i="1" dirty="0"/>
              <a:t>Modern Languages in Irish Primary Schools: An evaluation of the National Pilot Project.</a:t>
            </a:r>
            <a:r>
              <a:rPr lang="en-GB" sz="1000" dirty="0"/>
              <a:t>  </a:t>
            </a:r>
            <a:r>
              <a:rPr lang="en-GB" sz="1000" dirty="0" err="1"/>
              <a:t>Institiúid</a:t>
            </a:r>
            <a:r>
              <a:rPr lang="en-GB" sz="1000" dirty="0"/>
              <a:t> </a:t>
            </a:r>
            <a:r>
              <a:rPr lang="en-GB" sz="1000" dirty="0" err="1"/>
              <a:t>Teangeolaíochta</a:t>
            </a:r>
            <a:r>
              <a:rPr lang="en-GB" sz="1000" dirty="0"/>
              <a:t> </a:t>
            </a:r>
            <a:r>
              <a:rPr lang="en-GB" sz="1000" dirty="0" err="1"/>
              <a:t>Eireann</a:t>
            </a:r>
            <a:r>
              <a:rPr lang="en-GB" sz="1000" dirty="0"/>
              <a:t>.</a:t>
            </a:r>
          </a:p>
          <a:p>
            <a:r>
              <a:rPr lang="fr-FR" sz="1000" b="1" dirty="0" err="1" smtClean="0"/>
              <a:t>Mihaljević</a:t>
            </a:r>
            <a:r>
              <a:rPr lang="fr-FR" sz="1000" b="1" dirty="0" smtClean="0"/>
              <a:t> </a:t>
            </a:r>
            <a:r>
              <a:rPr lang="fr-FR" sz="1000" b="1" dirty="0" err="1"/>
              <a:t>Djigunović</a:t>
            </a:r>
            <a:r>
              <a:rPr lang="fr-FR" sz="1000" b="1" dirty="0"/>
              <a:t>, J. </a:t>
            </a:r>
            <a:r>
              <a:rPr lang="fr-FR" sz="1000" dirty="0"/>
              <a:t>and</a:t>
            </a:r>
            <a:r>
              <a:rPr lang="fr-FR" sz="1000" b="1" dirty="0"/>
              <a:t> L. </a:t>
            </a:r>
            <a:r>
              <a:rPr lang="fr-FR" sz="1000" b="1" dirty="0" err="1"/>
              <a:t>Lopriore</a:t>
            </a:r>
            <a:r>
              <a:rPr lang="fr-FR" sz="1000" b="1" dirty="0"/>
              <a:t>.</a:t>
            </a:r>
            <a:r>
              <a:rPr lang="fr-FR" sz="1000" dirty="0"/>
              <a:t> </a:t>
            </a:r>
            <a:r>
              <a:rPr lang="en-GB" sz="1000" dirty="0"/>
              <a:t>2011. ‘The learner: do individual differences matter?’  in </a:t>
            </a:r>
            <a:r>
              <a:rPr lang="en-GB" sz="1000" dirty="0" err="1"/>
              <a:t>Enever</a:t>
            </a:r>
            <a:r>
              <a:rPr lang="en-GB" sz="1000" dirty="0"/>
              <a:t>, J. (ed.) </a:t>
            </a:r>
            <a:r>
              <a:rPr lang="en-GB" sz="1000" i="1" dirty="0" err="1"/>
              <a:t>ELLiE</a:t>
            </a:r>
            <a:r>
              <a:rPr lang="en-GB" sz="1000" i="1" dirty="0"/>
              <a:t>: Early Language Learning in Europe.</a:t>
            </a:r>
            <a:r>
              <a:rPr lang="en-GB" sz="1000" dirty="0"/>
              <a:t>  British Council.</a:t>
            </a:r>
          </a:p>
          <a:p>
            <a:r>
              <a:rPr lang="en-US" sz="1000" b="1" dirty="0" smtClean="0"/>
              <a:t>Sparks</a:t>
            </a:r>
            <a:r>
              <a:rPr lang="en-US" sz="1000" b="1" dirty="0"/>
              <a:t>, R</a:t>
            </a:r>
            <a:r>
              <a:rPr lang="en-US" sz="1000" dirty="0"/>
              <a:t>. L. 2012. ‘Individual differences in L2 learning and long-term L1-L2 relationships’ in Roberts, L. and A. Meyer (eds.): </a:t>
            </a:r>
            <a:r>
              <a:rPr lang="en-US" sz="1000" i="1" dirty="0"/>
              <a:t>Individual Differences in Second Language Learning</a:t>
            </a:r>
            <a:r>
              <a:rPr lang="en-US" sz="1000" dirty="0"/>
              <a:t>. Wiley.</a:t>
            </a:r>
            <a:endParaRPr lang="en-GB" sz="1000" dirty="0"/>
          </a:p>
          <a:p>
            <a:r>
              <a:rPr lang="en-GB" sz="1000" b="1" dirty="0"/>
              <a:t>Sparks, R., J. Patton, L.  </a:t>
            </a:r>
            <a:r>
              <a:rPr lang="en-GB" sz="1000" b="1" dirty="0" err="1"/>
              <a:t>Ganschow</a:t>
            </a:r>
            <a:r>
              <a:rPr lang="en-GB" sz="1000" b="1" dirty="0"/>
              <a:t>, N. </a:t>
            </a:r>
            <a:r>
              <a:rPr lang="en-GB" sz="1000" b="1" dirty="0" err="1"/>
              <a:t>Humbach</a:t>
            </a:r>
            <a:r>
              <a:rPr lang="en-GB" sz="1000" b="1" dirty="0"/>
              <a:t>, N. </a:t>
            </a:r>
            <a:r>
              <a:rPr lang="en-GB" sz="1000" dirty="0"/>
              <a:t>and</a:t>
            </a:r>
            <a:r>
              <a:rPr lang="en-GB" sz="1000" b="1" dirty="0"/>
              <a:t> J. </a:t>
            </a:r>
            <a:r>
              <a:rPr lang="en-GB" sz="1000" b="1" dirty="0" err="1"/>
              <a:t>Javorksy</a:t>
            </a:r>
            <a:r>
              <a:rPr lang="en-GB" sz="1000" dirty="0"/>
              <a:t>. 2006.  ‘Native language predictors of foreign language proficiency and foreign language aptitude’.  </a:t>
            </a:r>
            <a:r>
              <a:rPr lang="en-GB" sz="1000" i="1" dirty="0"/>
              <a:t>Annals of Dyslexia</a:t>
            </a:r>
            <a:r>
              <a:rPr lang="en-GB" sz="1000" dirty="0"/>
              <a:t>, 56: 129-160.</a:t>
            </a:r>
          </a:p>
          <a:p>
            <a:r>
              <a:rPr lang="en-GB" sz="1000" b="1" dirty="0" err="1"/>
              <a:t>Szpotowicz</a:t>
            </a:r>
            <a:r>
              <a:rPr lang="en-GB" sz="1000" b="1" dirty="0"/>
              <a:t>, M., J. </a:t>
            </a:r>
            <a:r>
              <a:rPr lang="fr-FR" sz="1000" b="1" dirty="0" err="1"/>
              <a:t>Mihaljević</a:t>
            </a:r>
            <a:r>
              <a:rPr lang="fr-FR" sz="1000" b="1" dirty="0"/>
              <a:t> </a:t>
            </a:r>
            <a:r>
              <a:rPr lang="fr-FR" sz="1000" b="1" dirty="0" err="1"/>
              <a:t>Djigunović</a:t>
            </a:r>
            <a:r>
              <a:rPr lang="fr-FR" sz="1000" dirty="0"/>
              <a:t> and </a:t>
            </a:r>
            <a:r>
              <a:rPr lang="fr-FR" sz="1000" b="1" dirty="0"/>
              <a:t>J. </a:t>
            </a:r>
            <a:r>
              <a:rPr lang="fr-FR" sz="1000" b="1" dirty="0" err="1"/>
              <a:t>Enever</a:t>
            </a:r>
            <a:r>
              <a:rPr lang="fr-FR" sz="1000" dirty="0"/>
              <a:t>. 2009. ‘</a:t>
            </a:r>
            <a:r>
              <a:rPr lang="fr-FR" sz="1000" dirty="0" err="1"/>
              <a:t>Early</a:t>
            </a:r>
            <a:r>
              <a:rPr lang="fr-FR" sz="1000" dirty="0"/>
              <a:t> </a:t>
            </a:r>
            <a:r>
              <a:rPr lang="fr-FR" sz="1000" dirty="0" err="1"/>
              <a:t>language</a:t>
            </a:r>
            <a:r>
              <a:rPr lang="fr-FR" sz="1000" dirty="0"/>
              <a:t> </a:t>
            </a:r>
            <a:r>
              <a:rPr lang="fr-FR" sz="1000" dirty="0" err="1"/>
              <a:t>learning</a:t>
            </a:r>
            <a:r>
              <a:rPr lang="fr-FR" sz="1000" dirty="0"/>
              <a:t> in Europe : a multinational, longitudinal </a:t>
            </a:r>
            <a:r>
              <a:rPr lang="fr-FR" sz="1000" dirty="0" err="1"/>
              <a:t>study</a:t>
            </a:r>
            <a:r>
              <a:rPr lang="fr-FR" sz="1000" dirty="0"/>
              <a:t>’, in Enver, J., J. Moon and U. Raman (</a:t>
            </a:r>
            <a:r>
              <a:rPr lang="fr-FR" sz="1000" dirty="0" err="1"/>
              <a:t>eds</a:t>
            </a:r>
            <a:r>
              <a:rPr lang="fr-FR" sz="1000" dirty="0"/>
              <a:t>.) : Young </a:t>
            </a:r>
            <a:r>
              <a:rPr lang="fr-FR" sz="1000" dirty="0" err="1"/>
              <a:t>Learner</a:t>
            </a:r>
            <a:r>
              <a:rPr lang="fr-FR" sz="1000" dirty="0"/>
              <a:t> English </a:t>
            </a:r>
            <a:r>
              <a:rPr lang="fr-FR" sz="1000" dirty="0" err="1"/>
              <a:t>Language</a:t>
            </a:r>
            <a:r>
              <a:rPr lang="fr-FR" sz="1000" dirty="0"/>
              <a:t> Policy and </a:t>
            </a:r>
            <a:r>
              <a:rPr lang="fr-FR" sz="1000" dirty="0" err="1"/>
              <a:t>Implementation</a:t>
            </a:r>
            <a:r>
              <a:rPr lang="fr-FR" sz="1000" dirty="0"/>
              <a:t> : International Perspectives. </a:t>
            </a:r>
            <a:r>
              <a:rPr lang="fr-FR" sz="1000" dirty="0" err="1"/>
              <a:t>Garnet</a:t>
            </a:r>
            <a:r>
              <a:rPr lang="fr-FR" sz="1000" dirty="0"/>
              <a:t> </a:t>
            </a:r>
            <a:r>
              <a:rPr lang="fr-FR" sz="1000" dirty="0" err="1"/>
              <a:t>Publishing</a:t>
            </a:r>
            <a:r>
              <a:rPr lang="fr-FR" sz="1000" dirty="0"/>
              <a:t>.</a:t>
            </a:r>
            <a:endParaRPr lang="en-GB" sz="1000" dirty="0"/>
          </a:p>
          <a:p>
            <a:r>
              <a:rPr lang="en-GB" sz="1000" b="1" dirty="0"/>
              <a:t>Stables, A. </a:t>
            </a:r>
            <a:r>
              <a:rPr lang="en-GB" sz="1000" dirty="0"/>
              <a:t>and</a:t>
            </a:r>
            <a:r>
              <a:rPr lang="en-GB" sz="1000" b="1" dirty="0"/>
              <a:t> F. </a:t>
            </a:r>
            <a:r>
              <a:rPr lang="en-GB" sz="1000" b="1" dirty="0" err="1"/>
              <a:t>Wikeley</a:t>
            </a:r>
            <a:r>
              <a:rPr lang="en-GB" sz="1000" dirty="0"/>
              <a:t>. 1999. ‘From bad to worse? Pupils’ attitudes to modern foreign languages at ages 14 and 15’.  </a:t>
            </a:r>
            <a:r>
              <a:rPr lang="en-GB" sz="1000" i="1" dirty="0"/>
              <a:t>Language Learning Journal</a:t>
            </a:r>
            <a:r>
              <a:rPr lang="en-GB" sz="1000" dirty="0"/>
              <a:t>, 20: 27-31.</a:t>
            </a:r>
          </a:p>
          <a:p>
            <a:r>
              <a:rPr lang="en-GB" sz="1000" b="1" dirty="0" err="1"/>
              <a:t>Tierny</a:t>
            </a:r>
            <a:r>
              <a:rPr lang="en-GB" sz="1000" b="1" dirty="0"/>
              <a:t>, D.</a:t>
            </a:r>
            <a:r>
              <a:rPr lang="en-GB" sz="1000" dirty="0"/>
              <a:t> and </a:t>
            </a:r>
            <a:r>
              <a:rPr lang="en-GB" sz="1000" b="1" dirty="0"/>
              <a:t>L, </a:t>
            </a:r>
            <a:r>
              <a:rPr lang="en-GB" sz="1000" b="1" dirty="0" err="1"/>
              <a:t>Gallastegi</a:t>
            </a:r>
            <a:r>
              <a:rPr lang="en-GB" sz="1000" b="1" dirty="0"/>
              <a:t>.</a:t>
            </a:r>
            <a:r>
              <a:rPr lang="en-GB" sz="1000" dirty="0"/>
              <a:t> 2011. ‘The attitudes of the pupils towards modern languages in the primary school (MLPS) in Scotland’. </a:t>
            </a:r>
            <a:r>
              <a:rPr lang="en-GB" sz="1000" i="1" dirty="0"/>
              <a:t>Education 3-13, International Journal of Primary, Elementary and Early Years Education, </a:t>
            </a:r>
            <a:r>
              <a:rPr lang="en-GB" sz="1000" dirty="0"/>
              <a:t>39/5, 483-498.</a:t>
            </a:r>
            <a:r>
              <a:rPr lang="en-GB" sz="1000" i="1" dirty="0"/>
              <a:t>  </a:t>
            </a:r>
            <a:endParaRPr lang="en-GB" sz="1000" dirty="0"/>
          </a:p>
          <a:p>
            <a:r>
              <a:rPr lang="en-GB" sz="1000" b="1" dirty="0" err="1" smtClean="0"/>
              <a:t>Tragant</a:t>
            </a:r>
            <a:r>
              <a:rPr lang="en-GB" sz="1000" b="1" dirty="0"/>
              <a:t>, E.</a:t>
            </a:r>
            <a:r>
              <a:rPr lang="en-GB" sz="1000" dirty="0"/>
              <a:t> (2006). ‘Language learning motivation and age’ in C. Munoz (Ed.), </a:t>
            </a:r>
            <a:r>
              <a:rPr lang="en-GB" sz="1000" i="1" dirty="0"/>
              <a:t>Age and the rate </a:t>
            </a:r>
            <a:r>
              <a:rPr lang="en-GB" sz="1000" i="1" dirty="0" smtClean="0"/>
              <a:t>of</a:t>
            </a:r>
            <a:r>
              <a:rPr lang="en-GB" sz="1000" dirty="0"/>
              <a:t> </a:t>
            </a:r>
            <a:r>
              <a:rPr lang="en-GB" sz="1000" i="1" dirty="0" smtClean="0"/>
              <a:t>foreign </a:t>
            </a:r>
            <a:r>
              <a:rPr lang="en-GB" sz="1000" i="1" dirty="0"/>
              <a:t>language learning. </a:t>
            </a:r>
            <a:r>
              <a:rPr lang="en-GB" sz="1000" dirty="0"/>
              <a:t>Multilingual Matters. </a:t>
            </a:r>
          </a:p>
          <a:p>
            <a:r>
              <a:rPr lang="en-GB" sz="1000" b="1" dirty="0"/>
              <a:t>UK National Literacy Trust</a:t>
            </a:r>
            <a:r>
              <a:rPr lang="en-GB" sz="1000" dirty="0"/>
              <a:t>. 2012. </a:t>
            </a:r>
            <a:r>
              <a:rPr lang="en-GB" sz="1000" i="1" dirty="0"/>
              <a:t>Boys’ Reading Commission: The report of the All-Party Parliamentary Literacy Group Commission.  </a:t>
            </a:r>
            <a:r>
              <a:rPr lang="en-GB" sz="1000" dirty="0"/>
              <a:t>National Literacy Trust Publications.</a:t>
            </a:r>
          </a:p>
          <a:p>
            <a:pPr marL="0" indent="0">
              <a:buNone/>
            </a:pP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67</a:t>
            </a:fld>
            <a:endParaRPr lang="en-GB" altLang="en-US">
              <a:solidFill>
                <a:srgbClr val="50535A"/>
              </a:solidFill>
            </a:endParaRPr>
          </a:p>
        </p:txBody>
      </p:sp>
    </p:spTree>
    <p:extLst>
      <p:ext uri="{BB962C8B-B14F-4D97-AF65-F5344CB8AC3E}">
        <p14:creationId xmlns:p14="http://schemas.microsoft.com/office/powerpoint/2010/main" val="680157526"/>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CAE96E1-FE19-476C-9CF0-3BB4903735D9}" type="slidenum">
              <a:rPr lang="en-GB" altLang="en-US" smtClean="0">
                <a:solidFill>
                  <a:srgbClr val="50535A"/>
                </a:solidFill>
              </a:rPr>
              <a:pPr/>
              <a:t>68</a:t>
            </a:fld>
            <a:endParaRPr lang="en-GB" altLang="en-US">
              <a:solidFill>
                <a:srgbClr val="50535A"/>
              </a:solidFill>
            </a:endParaRPr>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511372607"/>
              </p:ext>
            </p:extLst>
          </p:nvPr>
        </p:nvGraphicFramePr>
        <p:xfrm>
          <a:off x="395536" y="620688"/>
          <a:ext cx="8278813" cy="49689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729650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24800" y="476672"/>
            <a:ext cx="8280000" cy="864096"/>
          </a:xfrm>
        </p:spPr>
        <p:txBody>
          <a:bodyPr/>
          <a:lstStyle/>
          <a:p>
            <a:pPr eaLnBrk="1" hangingPunct="1"/>
            <a:r>
              <a:rPr lang="en-GB" altLang="en-US" sz="3200" cap="none" dirty="0" smtClean="0">
                <a:ea typeface="ＭＳ Ｐゴシック" pitchFamily="34" charset="-128"/>
              </a:rPr>
              <a:t>Participants </a:t>
            </a:r>
          </a:p>
        </p:txBody>
      </p:sp>
      <p:graphicFrame>
        <p:nvGraphicFramePr>
          <p:cNvPr id="5" name="Content Placeholder 4"/>
          <p:cNvGraphicFramePr>
            <a:graphicFrameLocks noGrp="1"/>
          </p:cNvGraphicFramePr>
          <p:nvPr>
            <p:ph idx="1"/>
          </p:nvPr>
        </p:nvGraphicFramePr>
        <p:xfrm>
          <a:off x="1394795" y="1636621"/>
          <a:ext cx="7061148" cy="4641259"/>
        </p:xfrm>
        <a:graphic>
          <a:graphicData uri="http://schemas.openxmlformats.org/drawingml/2006/table">
            <a:tbl>
              <a:tblPr/>
              <a:tblGrid>
                <a:gridCol w="2118656"/>
                <a:gridCol w="1411918"/>
                <a:gridCol w="1765287"/>
                <a:gridCol w="1765287"/>
              </a:tblGrid>
              <a:tr h="437648">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700" b="1" i="0" u="none" strike="noStrike" cap="none" normalizeH="0" baseline="0" dirty="0" smtClean="0">
                        <a:ln>
                          <a:noFill/>
                        </a:ln>
                        <a:solidFill>
                          <a:srgbClr val="FFFFFF"/>
                        </a:solidFill>
                        <a:effectLst/>
                        <a:latin typeface="Rdg Vesta" pitchFamily="2" charset="0"/>
                        <a:ea typeface="ＭＳ Ｐゴシック" pitchFamily="34" charset="-128"/>
                      </a:endParaRPr>
                    </a:p>
                  </a:txBody>
                  <a:tcPr marL="89681" marR="89681" marT="43749" marB="43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300" b="1" i="0" u="none" strike="noStrike" cap="none" normalizeH="0" baseline="0" smtClean="0">
                          <a:ln>
                            <a:noFill/>
                          </a:ln>
                          <a:solidFill>
                            <a:srgbClr val="FFFFFF"/>
                          </a:solidFill>
                          <a:effectLst/>
                          <a:latin typeface="Rdg Vesta" pitchFamily="2" charset="0"/>
                          <a:ea typeface="ＭＳ Ｐゴシック" pitchFamily="34" charset="-128"/>
                        </a:rPr>
                        <a:t>Oracy</a:t>
                      </a:r>
                    </a:p>
                  </a:txBody>
                  <a:tcPr marL="89681" marR="89681" marT="43749" marB="43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300" b="1" i="0" u="none" strike="noStrike" cap="none" normalizeH="0" baseline="0" smtClean="0">
                          <a:ln>
                            <a:noFill/>
                          </a:ln>
                          <a:solidFill>
                            <a:srgbClr val="FFFFFF"/>
                          </a:solidFill>
                          <a:effectLst/>
                          <a:latin typeface="Rdg Vesta" pitchFamily="2" charset="0"/>
                          <a:ea typeface="ＭＳ Ｐゴシック" pitchFamily="34" charset="-128"/>
                        </a:rPr>
                        <a:t>Literacy</a:t>
                      </a:r>
                    </a:p>
                  </a:txBody>
                  <a:tcPr marL="89681" marR="89681" marT="43749" marB="43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300" b="1" i="0" u="none" strike="noStrike" cap="none" normalizeH="0" baseline="0" smtClean="0">
                          <a:ln>
                            <a:noFill/>
                          </a:ln>
                          <a:solidFill>
                            <a:srgbClr val="FFFFFF"/>
                          </a:solidFill>
                          <a:effectLst/>
                          <a:latin typeface="Rdg Vesta" pitchFamily="2" charset="0"/>
                          <a:ea typeface="ＭＳ Ｐゴシック" pitchFamily="34" charset="-128"/>
                        </a:rPr>
                        <a:t>Total</a:t>
                      </a:r>
                    </a:p>
                  </a:txBody>
                  <a:tcPr marL="89681" marR="89681" marT="43749" marB="43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963433">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smtClean="0">
                          <a:ln>
                            <a:noFill/>
                          </a:ln>
                          <a:solidFill>
                            <a:srgbClr val="BF0071"/>
                          </a:solidFill>
                          <a:effectLst/>
                          <a:latin typeface="Rdg Vesta" pitchFamily="2" charset="0"/>
                          <a:ea typeface="ＭＳ Ｐゴシック" pitchFamily="34" charset="-128"/>
                        </a:rPr>
                        <a:t>Time 1 (Summer  Year 5)</a:t>
                      </a:r>
                    </a:p>
                  </a:txBody>
                  <a:tcPr marL="89681" marR="89681" marT="43749" marB="43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300" b="0" i="0" u="none" strike="noStrike" cap="none" normalizeH="0" baseline="0" smtClean="0">
                          <a:ln>
                            <a:noFill/>
                          </a:ln>
                          <a:solidFill>
                            <a:srgbClr val="BF0071"/>
                          </a:solidFill>
                          <a:effectLst/>
                          <a:latin typeface="Rdg Vesta" pitchFamily="2" charset="0"/>
                          <a:ea typeface="ＭＳ Ｐゴシック" pitchFamily="34" charset="-128"/>
                        </a:rPr>
                        <a:t>102</a:t>
                      </a:r>
                    </a:p>
                  </a:txBody>
                  <a:tcPr marL="89681" marR="89681" marT="43749" marB="43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300" b="0" i="0" u="none" strike="noStrike" cap="none" normalizeH="0" baseline="0" smtClean="0">
                          <a:ln>
                            <a:noFill/>
                          </a:ln>
                          <a:solidFill>
                            <a:srgbClr val="BF0071"/>
                          </a:solidFill>
                          <a:effectLst/>
                          <a:latin typeface="Rdg Vesta" pitchFamily="2" charset="0"/>
                          <a:ea typeface="ＭＳ Ｐゴシック" pitchFamily="34" charset="-128"/>
                        </a:rPr>
                        <a:t>152</a:t>
                      </a:r>
                    </a:p>
                  </a:txBody>
                  <a:tcPr marL="89681" marR="89681" marT="43749" marB="43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300" b="0" i="0" u="none" strike="noStrike" cap="none" normalizeH="0" baseline="0" smtClean="0">
                          <a:ln>
                            <a:noFill/>
                          </a:ln>
                          <a:solidFill>
                            <a:srgbClr val="BF0071"/>
                          </a:solidFill>
                          <a:effectLst/>
                          <a:latin typeface="Rdg Vesta" pitchFamily="2" charset="0"/>
                          <a:ea typeface="ＭＳ Ｐゴシック" pitchFamily="34" charset="-128"/>
                        </a:rPr>
                        <a:t>254 </a:t>
                      </a:r>
                    </a:p>
                  </a:txBody>
                  <a:tcPr marL="89681" marR="89681" marT="43749" marB="43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r>
              <a:tr h="963433">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smtClean="0">
                          <a:ln>
                            <a:noFill/>
                          </a:ln>
                          <a:solidFill>
                            <a:srgbClr val="BF0071"/>
                          </a:solidFill>
                          <a:effectLst/>
                          <a:latin typeface="Rdg Vesta" pitchFamily="2" charset="0"/>
                          <a:ea typeface="ＭＳ Ｐゴシック" pitchFamily="34" charset="-128"/>
                        </a:rPr>
                        <a:t>Time 2 &amp; 3 (Spring/ Summer Year 6)</a:t>
                      </a:r>
                    </a:p>
                  </a:txBody>
                  <a:tcPr marL="89681" marR="89681" marT="43749" marB="43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300" b="0" i="0" u="none" strike="noStrike" cap="none" normalizeH="0" baseline="0" smtClean="0">
                          <a:ln>
                            <a:noFill/>
                          </a:ln>
                          <a:solidFill>
                            <a:srgbClr val="BF0071"/>
                          </a:solidFill>
                          <a:effectLst/>
                          <a:latin typeface="Rdg Vesta" pitchFamily="2" charset="0"/>
                          <a:ea typeface="ＭＳ Ｐゴシック" pitchFamily="34" charset="-128"/>
                        </a:rPr>
                        <a:t>97</a:t>
                      </a:r>
                    </a:p>
                  </a:txBody>
                  <a:tcPr marL="89666" marR="89666" marT="43767" marB="43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300" b="0" i="0" u="none" strike="noStrike" cap="none" normalizeH="0" baseline="0" smtClean="0">
                          <a:ln>
                            <a:noFill/>
                          </a:ln>
                          <a:solidFill>
                            <a:srgbClr val="BF0071"/>
                          </a:solidFill>
                          <a:effectLst/>
                          <a:latin typeface="Rdg Vesta" pitchFamily="2" charset="0"/>
                          <a:ea typeface="ＭＳ Ｐゴシック" pitchFamily="34" charset="-128"/>
                        </a:rPr>
                        <a:t>146</a:t>
                      </a:r>
                    </a:p>
                  </a:txBody>
                  <a:tcPr marL="89666" marR="89666" marT="43767" marB="43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300" b="0" i="0" u="none" strike="noStrike" cap="none" normalizeH="0" baseline="0" dirty="0" smtClean="0">
                          <a:ln>
                            <a:noFill/>
                          </a:ln>
                          <a:solidFill>
                            <a:srgbClr val="BF0071"/>
                          </a:solidFill>
                          <a:effectLst/>
                          <a:latin typeface="Rdg Vesta" pitchFamily="2" charset="0"/>
                          <a:ea typeface="ＭＳ Ｐゴシック" pitchFamily="34" charset="-128"/>
                        </a:rPr>
                        <a:t>243 </a:t>
                      </a:r>
                    </a:p>
                  </a:txBody>
                  <a:tcPr marL="89681" marR="89681" marT="43749" marB="43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r>
              <a:tr h="875295">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smtClean="0">
                          <a:ln>
                            <a:noFill/>
                          </a:ln>
                          <a:solidFill>
                            <a:srgbClr val="BF0071"/>
                          </a:solidFill>
                          <a:effectLst/>
                          <a:latin typeface="Rdg Vesta" pitchFamily="2" charset="0"/>
                          <a:ea typeface="ＭＳ Ｐゴシック" pitchFamily="34" charset="-128"/>
                        </a:rPr>
                        <a:t>Time 4 (Autumn Year 7)</a:t>
                      </a:r>
                    </a:p>
                  </a:txBody>
                  <a:tcPr marL="89681" marR="89681" marT="43749" marB="43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300" b="0" i="0" u="none" strike="noStrike" cap="none" normalizeH="0" baseline="0" dirty="0" smtClean="0">
                          <a:ln>
                            <a:noFill/>
                          </a:ln>
                          <a:solidFill>
                            <a:srgbClr val="BF0071"/>
                          </a:solidFill>
                          <a:effectLst/>
                          <a:latin typeface="Rdg Vesta" pitchFamily="2" charset="0"/>
                          <a:ea typeface="ＭＳ Ｐゴシック" pitchFamily="34" charset="-128"/>
                        </a:rPr>
                        <a:t>72 </a:t>
                      </a:r>
                    </a:p>
                  </a:txBody>
                  <a:tcPr marL="89666" marR="89666" marT="43767" marB="43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300" b="0" i="0" u="none" strike="noStrike" cap="none" normalizeH="0" baseline="0" dirty="0" smtClean="0">
                          <a:ln>
                            <a:noFill/>
                          </a:ln>
                          <a:solidFill>
                            <a:srgbClr val="BF0071"/>
                          </a:solidFill>
                          <a:effectLst/>
                          <a:latin typeface="Rdg Vesta" pitchFamily="2" charset="0"/>
                          <a:ea typeface="ＭＳ Ｐゴシック" pitchFamily="34" charset="-128"/>
                        </a:rPr>
                        <a:t>93 </a:t>
                      </a:r>
                    </a:p>
                  </a:txBody>
                  <a:tcPr marL="89666" marR="89666" marT="43767" marB="43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300" b="0" i="0" u="none" strike="noStrike" cap="none" normalizeH="0" baseline="0" dirty="0" smtClean="0">
                          <a:ln>
                            <a:noFill/>
                          </a:ln>
                          <a:solidFill>
                            <a:srgbClr val="BF0071"/>
                          </a:solidFill>
                          <a:effectLst/>
                          <a:latin typeface="Rdg Vesta" pitchFamily="2" charset="0"/>
                          <a:ea typeface="ＭＳ Ｐゴシック" pitchFamily="34" charset="-128"/>
                        </a:rPr>
                        <a:t>165 </a:t>
                      </a:r>
                    </a:p>
                  </a:txBody>
                  <a:tcPr marL="89681" marR="89681" marT="43749" marB="43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BD5"/>
                    </a:solidFill>
                  </a:tcPr>
                </a:tc>
              </a:tr>
              <a:tr h="1401080">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smtClean="0">
                          <a:ln>
                            <a:noFill/>
                          </a:ln>
                          <a:solidFill>
                            <a:srgbClr val="BF0071"/>
                          </a:solidFill>
                          <a:effectLst/>
                          <a:latin typeface="Rdg Vesta" pitchFamily="2" charset="0"/>
                          <a:ea typeface="ＭＳ Ｐゴシック" pitchFamily="34" charset="-128"/>
                        </a:rPr>
                        <a:t>Time 5 (Summer Year 7, questionnaire only)</a:t>
                      </a:r>
                    </a:p>
                  </a:txBody>
                  <a:tcPr marL="89681" marR="89681" marT="43749" marB="43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300" b="0" i="0" u="none" strike="noStrike" cap="none" normalizeH="0" baseline="0" smtClean="0">
                        <a:ln>
                          <a:noFill/>
                        </a:ln>
                        <a:solidFill>
                          <a:srgbClr val="BF0071"/>
                        </a:solidFill>
                        <a:effectLst/>
                        <a:latin typeface="Rdg Vesta" pitchFamily="2"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300" b="0" i="0" u="none" strike="noStrike" cap="none" normalizeH="0" baseline="0" smtClean="0">
                        <a:ln>
                          <a:noFill/>
                        </a:ln>
                        <a:solidFill>
                          <a:srgbClr val="BF0071"/>
                        </a:solidFill>
                        <a:effectLst/>
                        <a:latin typeface="Rdg Vesta" pitchFamily="2"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300" b="0" i="0" u="none" strike="noStrike" cap="none" normalizeH="0" baseline="0" smtClean="0">
                          <a:ln>
                            <a:noFill/>
                          </a:ln>
                          <a:solidFill>
                            <a:srgbClr val="BF0071"/>
                          </a:solidFill>
                          <a:effectLst/>
                          <a:latin typeface="Rdg Vesta" pitchFamily="2" charset="0"/>
                          <a:ea typeface="ＭＳ Ｐゴシック" pitchFamily="34" charset="-128"/>
                        </a:rPr>
                        <a:t>46</a:t>
                      </a:r>
                    </a:p>
                  </a:txBody>
                  <a:tcPr marL="89666" marR="89666" marT="43767" marB="437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300" b="0" i="0" u="none" strike="noStrike" cap="none" normalizeH="0" baseline="0" smtClean="0">
                        <a:ln>
                          <a:noFill/>
                        </a:ln>
                        <a:solidFill>
                          <a:srgbClr val="BF0071"/>
                        </a:solidFill>
                        <a:effectLst/>
                        <a:latin typeface="Rdg Vesta" pitchFamily="2"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300" b="0" i="0" u="none" strike="noStrike" cap="none" normalizeH="0" baseline="0" smtClean="0">
                        <a:ln>
                          <a:noFill/>
                        </a:ln>
                        <a:solidFill>
                          <a:srgbClr val="BF0071"/>
                        </a:solidFill>
                        <a:effectLst/>
                        <a:latin typeface="Rdg Vesta" pitchFamily="2"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300" b="0" i="0" u="none" strike="noStrike" cap="none" normalizeH="0" baseline="0" smtClean="0">
                          <a:ln>
                            <a:noFill/>
                          </a:ln>
                          <a:solidFill>
                            <a:srgbClr val="BF0071"/>
                          </a:solidFill>
                          <a:effectLst/>
                          <a:latin typeface="Rdg Vesta" pitchFamily="2" charset="0"/>
                          <a:ea typeface="ＭＳ Ｐゴシック" pitchFamily="34" charset="-128"/>
                        </a:rPr>
                        <a:t>53</a:t>
                      </a:r>
                    </a:p>
                  </a:txBody>
                  <a:tcPr marL="89666" marR="89666" marT="43767" marB="437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c>
                  <a:txBody>
                    <a:bodyPr/>
                    <a:lstStyle>
                      <a:lvl1pPr eaLnBrk="0" hangingPunct="0">
                        <a:lnSpc>
                          <a:spcPct val="110000"/>
                        </a:lnSpc>
                        <a:spcBef>
                          <a:spcPct val="20000"/>
                        </a:spcBef>
                        <a:buClr>
                          <a:schemeClr val="tx2"/>
                        </a:buClr>
                        <a:defRPr sz="2000">
                          <a:solidFill>
                            <a:schemeClr val="tx1"/>
                          </a:solidFill>
                          <a:latin typeface="Arial" charset="0"/>
                          <a:ea typeface="ＭＳ Ｐゴシック" pitchFamily="34" charset="-128"/>
                        </a:defRPr>
                      </a:lvl1pPr>
                      <a:lvl2pPr marL="742950" indent="-28575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2pPr>
                      <a:lvl3pPr marL="1143000" indent="-228600" eaLnBrk="0" hangingPunct="0">
                        <a:lnSpc>
                          <a:spcPct val="110000"/>
                        </a:lnSpc>
                        <a:spcBef>
                          <a:spcPct val="10000"/>
                        </a:spcBef>
                        <a:buClr>
                          <a:schemeClr val="tx2"/>
                        </a:buClr>
                        <a:defRPr>
                          <a:solidFill>
                            <a:schemeClr val="tx1"/>
                          </a:solidFill>
                          <a:latin typeface="Arial" charset="0"/>
                          <a:ea typeface="ＭＳ Ｐゴシック" pitchFamily="34" charset="-128"/>
                        </a:defRPr>
                      </a:lvl3pPr>
                      <a:lvl4pPr marL="16002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4pPr>
                      <a:lvl5pPr marL="2057400" indent="-228600" eaLnBrk="0" hangingPunct="0">
                        <a:lnSpc>
                          <a:spcPct val="110000"/>
                        </a:lnSpc>
                        <a:spcBef>
                          <a:spcPct val="10000"/>
                        </a:spcBef>
                        <a:buClr>
                          <a:schemeClr val="tx2"/>
                        </a:buClr>
                        <a:buFont typeface="Rdg Vesta" pitchFamily="2" charset="0"/>
                        <a:defRPr>
                          <a:solidFill>
                            <a:schemeClr val="tx1"/>
                          </a:solidFill>
                          <a:latin typeface="Arial" charset="0"/>
                          <a:ea typeface="ＭＳ Ｐゴシック" pitchFamily="34" charset="-128"/>
                        </a:defRPr>
                      </a:lvl5pPr>
                      <a:lvl6pPr marL="25146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6pPr>
                      <a:lvl7pPr marL="29718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7pPr>
                      <a:lvl8pPr marL="34290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8pPr>
                      <a:lvl9pPr marL="3886200" indent="-228600" eaLnBrk="0" fontAlgn="base" hangingPunct="0">
                        <a:lnSpc>
                          <a:spcPct val="110000"/>
                        </a:lnSpc>
                        <a:spcBef>
                          <a:spcPct val="10000"/>
                        </a:spcBef>
                        <a:spcAft>
                          <a:spcPct val="0"/>
                        </a:spcAft>
                        <a:buClr>
                          <a:schemeClr val="tx2"/>
                        </a:buClr>
                        <a:buFont typeface="Rdg Vesta" pitchFamily="2" charset="0"/>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300" b="0" i="0" u="none" strike="noStrike" cap="none" normalizeH="0" baseline="0" smtClean="0">
                        <a:ln>
                          <a:noFill/>
                        </a:ln>
                        <a:solidFill>
                          <a:srgbClr val="BF0071"/>
                        </a:solidFill>
                        <a:effectLst/>
                        <a:latin typeface="Rdg Vesta" pitchFamily="2"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300" b="0" i="0" u="none" strike="noStrike" cap="none" normalizeH="0" baseline="0" smtClean="0">
                          <a:ln>
                            <a:noFill/>
                          </a:ln>
                          <a:solidFill>
                            <a:srgbClr val="BF0071"/>
                          </a:solidFill>
                          <a:effectLst/>
                          <a:latin typeface="Rdg Vesta" pitchFamily="2" charset="0"/>
                          <a:ea typeface="ＭＳ Ｐゴシック" pitchFamily="34" charset="-128"/>
                        </a:rPr>
                        <a:t>99</a:t>
                      </a:r>
                    </a:p>
                  </a:txBody>
                  <a:tcPr marL="89681" marR="89681" marT="43749" marB="43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B"/>
                    </a:solidFill>
                  </a:tcPr>
                </a:tc>
              </a:tr>
            </a:tbl>
          </a:graphicData>
        </a:graphic>
      </p:graphicFrame>
      <p:sp>
        <p:nvSpPr>
          <p:cNvPr id="12323"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1C79206E-D55F-4BEC-A06A-524AD865AE63}" type="slidenum">
              <a:rPr lang="en-GB" altLang="en-US" sz="1700">
                <a:latin typeface="Rdg Vesta" pitchFamily="2" charset="0"/>
              </a:rPr>
              <a:pPr eaLnBrk="1" hangingPunct="1">
                <a:lnSpc>
                  <a:spcPct val="100000"/>
                </a:lnSpc>
                <a:spcBef>
                  <a:spcPct val="0"/>
                </a:spcBef>
                <a:buClrTx/>
                <a:buFontTx/>
                <a:buNone/>
              </a:pPr>
              <a:t>7</a:t>
            </a:fld>
            <a:endParaRPr lang="en-GB" altLang="en-US" sz="1700">
              <a:latin typeface="Rdg Vesta" pitchFamily="2" charset="0"/>
            </a:endParaRPr>
          </a:p>
        </p:txBody>
      </p:sp>
    </p:spTree>
    <p:extLst>
      <p:ext uri="{BB962C8B-B14F-4D97-AF65-F5344CB8AC3E}">
        <p14:creationId xmlns:p14="http://schemas.microsoft.com/office/powerpoint/2010/main" val="68285011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24800" y="764704"/>
            <a:ext cx="8280000" cy="1298096"/>
          </a:xfrm>
        </p:spPr>
        <p:txBody>
          <a:bodyPr/>
          <a:lstStyle/>
          <a:p>
            <a:pPr defTabSz="913523"/>
            <a:r>
              <a:rPr lang="en-GB" altLang="en-US" sz="3200" cap="none" dirty="0" smtClean="0">
                <a:ea typeface="ＭＳ Ｐゴシック" pitchFamily="34" charset="-128"/>
              </a:rPr>
              <a:t>Research methods – sentence repetition</a:t>
            </a:r>
          </a:p>
        </p:txBody>
      </p:sp>
      <p:sp>
        <p:nvSpPr>
          <p:cNvPr id="13315" name="Content Placeholder 2"/>
          <p:cNvSpPr>
            <a:spLocks noGrp="1"/>
          </p:cNvSpPr>
          <p:nvPr>
            <p:ph idx="1"/>
          </p:nvPr>
        </p:nvSpPr>
        <p:spPr/>
        <p:txBody>
          <a:bodyPr/>
          <a:lstStyle/>
          <a:p>
            <a:pPr marL="341993" indent="-341993" defTabSz="913523"/>
            <a:r>
              <a:rPr lang="en-GB" altLang="en-US" smtClean="0">
                <a:ea typeface="ＭＳ Ｐゴシック" pitchFamily="34" charset="-128"/>
              </a:rPr>
              <a:t>Listen to sentences and repeat them verbatim. </a:t>
            </a:r>
          </a:p>
          <a:p>
            <a:pPr marL="341993" indent="-341993" defTabSz="913523"/>
            <a:r>
              <a:rPr lang="en-GB" altLang="en-US" smtClean="0">
                <a:ea typeface="ＭＳ Ｐゴシック" pitchFamily="34" charset="-128"/>
              </a:rPr>
              <a:t>Sentences are relatively long in order to tax the children’s processing ability enough so that they have to analyse the sentences they hear and reconstruct their meaning and grammar instead of parroting. </a:t>
            </a:r>
          </a:p>
          <a:p>
            <a:pPr marL="341993" indent="-341993" defTabSz="913523"/>
            <a:r>
              <a:rPr lang="en-GB" altLang="en-US" smtClean="0">
                <a:ea typeface="ＭＳ Ｐゴシック" pitchFamily="34" charset="-128"/>
              </a:rPr>
              <a:t>Children can repeat and correct the sentences they hear only if they have acquired the grammatical features involved (Lust et al, 1996). Therefore, this method provides a window into the grammatical system of the learner</a:t>
            </a:r>
          </a:p>
        </p:txBody>
      </p:sp>
      <p:sp>
        <p:nvSpPr>
          <p:cNvPr id="13316"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75D9F41E-0282-4AF8-B956-2183628D888F}" type="slidenum">
              <a:rPr lang="en-GB" altLang="en-US" sz="1700">
                <a:latin typeface="Rdg Vesta" pitchFamily="2" charset="0"/>
              </a:rPr>
              <a:pPr eaLnBrk="1" hangingPunct="1">
                <a:lnSpc>
                  <a:spcPct val="100000"/>
                </a:lnSpc>
                <a:spcBef>
                  <a:spcPct val="0"/>
                </a:spcBef>
                <a:buClrTx/>
                <a:buFontTx/>
                <a:buNone/>
              </a:pPr>
              <a:t>8</a:t>
            </a:fld>
            <a:endParaRPr lang="en-GB" altLang="en-US" sz="1700">
              <a:latin typeface="Rdg Vesta" pitchFamily="2" charset="0"/>
            </a:endParaRPr>
          </a:p>
        </p:txBody>
      </p:sp>
    </p:spTree>
    <p:extLst>
      <p:ext uri="{BB962C8B-B14F-4D97-AF65-F5344CB8AC3E}">
        <p14:creationId xmlns:p14="http://schemas.microsoft.com/office/powerpoint/2010/main" val="281767092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defTabSz="913523"/>
            <a:r>
              <a:rPr lang="en-GB" altLang="en-US" sz="2800" cap="none" dirty="0" smtClean="0">
                <a:ea typeface="ＭＳ Ｐゴシック" pitchFamily="34" charset="-128"/>
              </a:rPr>
              <a:t>Research methods – sentence repetition</a:t>
            </a:r>
          </a:p>
        </p:txBody>
      </p:sp>
      <p:sp>
        <p:nvSpPr>
          <p:cNvPr id="14339" name="Content Placeholder 2"/>
          <p:cNvSpPr>
            <a:spLocks noGrp="1"/>
          </p:cNvSpPr>
          <p:nvPr>
            <p:ph idx="1"/>
          </p:nvPr>
        </p:nvSpPr>
        <p:spPr/>
        <p:txBody>
          <a:bodyPr/>
          <a:lstStyle/>
          <a:p>
            <a:pPr marL="341993" indent="-341993" defTabSz="913523"/>
            <a:r>
              <a:rPr lang="en-GB" altLang="en-US" dirty="0" smtClean="0">
                <a:ea typeface="ＭＳ Ｐゴシック" pitchFamily="34" charset="-128"/>
              </a:rPr>
              <a:t>Sentence repetition tasks can assess the pronunciation and sound system (phonology) , the grammar (morphology and syntax), and meaning (semantics);</a:t>
            </a:r>
          </a:p>
          <a:p>
            <a:pPr marL="341993" indent="-341993" defTabSz="913523"/>
            <a:r>
              <a:rPr lang="en-GB" altLang="en-US" dirty="0" smtClean="0">
                <a:ea typeface="ＭＳ Ｐゴシック" pitchFamily="34" charset="-128"/>
              </a:rPr>
              <a:t>They can help us identify the learners’ strengths and weaknesses in those areas;</a:t>
            </a:r>
          </a:p>
          <a:p>
            <a:pPr marL="341993" indent="-341993" defTabSz="913523"/>
            <a:r>
              <a:rPr lang="en-GB" altLang="en-US" dirty="0" smtClean="0">
                <a:ea typeface="ＭＳ Ｐゴシック" pitchFamily="34" charset="-128"/>
              </a:rPr>
              <a:t>They are widely used in language learning settings and also in speech &amp; language therapy settings;</a:t>
            </a:r>
          </a:p>
          <a:p>
            <a:pPr marL="341993" indent="-341993" defTabSz="913523"/>
            <a:r>
              <a:rPr lang="en-GB" altLang="en-US" dirty="0" smtClean="0">
                <a:ea typeface="ＭＳ Ｐゴシック" pitchFamily="34" charset="-128"/>
              </a:rPr>
              <a:t>They are easy to administer and score;</a:t>
            </a:r>
          </a:p>
          <a:p>
            <a:pPr marL="341993" indent="-341993" defTabSz="913523"/>
            <a:r>
              <a:rPr lang="en-GB" altLang="en-US" dirty="0" smtClean="0">
                <a:ea typeface="ＭＳ Ｐゴシック" pitchFamily="34" charset="-128"/>
              </a:rPr>
              <a:t>They are quick tasks.</a:t>
            </a:r>
          </a:p>
        </p:txBody>
      </p:sp>
      <p:sp>
        <p:nvSpPr>
          <p:cNvPr id="14340" name="Slide Number Placeholder 3"/>
          <p:cNvSpPr>
            <a:spLocks noGrp="1"/>
          </p:cNvSpPr>
          <p:nvPr>
            <p:ph type="sldNum" sz="quarter" idx="4294967295"/>
          </p:nvPr>
        </p:nvSpPr>
        <p:spPr bwMode="auto">
          <a:xfrm>
            <a:off x="6553667" y="6356529"/>
            <a:ext cx="2132666" cy="364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3" tIns="44367" rIns="88733" bIns="44367"/>
          <a:lstStyle>
            <a:lvl1pPr eaLnBrk="0" hangingPunct="0">
              <a:lnSpc>
                <a:spcPct val="110000"/>
              </a:lnSpc>
              <a:spcBef>
                <a:spcPct val="20000"/>
              </a:spcBef>
              <a:buClr>
                <a:schemeClr val="tx2"/>
              </a:buClr>
              <a:buChar char="•"/>
              <a:defRPr sz="2300">
                <a:solidFill>
                  <a:schemeClr val="tx1"/>
                </a:solidFill>
                <a:latin typeface="Arial" charset="0"/>
                <a:ea typeface="ＭＳ Ｐゴシック" pitchFamily="34" charset="-128"/>
              </a:defRPr>
            </a:lvl1pPr>
            <a:lvl2pPr marL="720959" indent="-277292"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2pPr>
            <a:lvl3pPr marL="1109167" indent="-221833" eaLnBrk="0" hangingPunct="0">
              <a:lnSpc>
                <a:spcPct val="110000"/>
              </a:lnSpc>
              <a:spcBef>
                <a:spcPct val="10000"/>
              </a:spcBef>
              <a:buClr>
                <a:schemeClr val="tx2"/>
              </a:buClr>
              <a:buChar char="•"/>
              <a:defRPr sz="1900">
                <a:solidFill>
                  <a:schemeClr val="tx1"/>
                </a:solidFill>
                <a:latin typeface="Arial" charset="0"/>
                <a:ea typeface="ＭＳ Ｐゴシック" pitchFamily="34" charset="-128"/>
              </a:defRPr>
            </a:lvl3pPr>
            <a:lvl4pPr marL="1552834"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4pPr>
            <a:lvl5pPr marL="1996501" indent="-221833" eaLnBrk="0" hangingPunct="0">
              <a:lnSpc>
                <a:spcPct val="110000"/>
              </a:lnSpc>
              <a:spcBef>
                <a:spcPct val="10000"/>
              </a:spcBef>
              <a:buClr>
                <a:schemeClr val="tx2"/>
              </a:buClr>
              <a:buFont typeface="Rdg Vesta" pitchFamily="2" charset="0"/>
              <a:buChar char="»"/>
              <a:defRPr sz="1900">
                <a:solidFill>
                  <a:schemeClr val="tx1"/>
                </a:solidFill>
                <a:latin typeface="Arial" charset="0"/>
                <a:ea typeface="ＭＳ Ｐゴシック" pitchFamily="34" charset="-128"/>
              </a:defRPr>
            </a:lvl5pPr>
            <a:lvl6pPr marL="2440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6pPr>
            <a:lvl7pPr marL="2883835"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7pPr>
            <a:lvl8pPr marL="3327502"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8pPr>
            <a:lvl9pPr marL="3771168" indent="-221833" eaLnBrk="0" fontAlgn="base" hangingPunct="0">
              <a:lnSpc>
                <a:spcPct val="110000"/>
              </a:lnSpc>
              <a:spcBef>
                <a:spcPct val="10000"/>
              </a:spcBef>
              <a:spcAft>
                <a:spcPct val="0"/>
              </a:spcAft>
              <a:buClr>
                <a:schemeClr val="tx2"/>
              </a:buClr>
              <a:buFont typeface="Rdg Vesta" pitchFamily="2" charset="0"/>
              <a:buChar char="»"/>
              <a:defRPr sz="1900">
                <a:solidFill>
                  <a:schemeClr val="tx1"/>
                </a:solidFill>
                <a:latin typeface="Arial" charset="0"/>
                <a:ea typeface="ＭＳ Ｐゴシック" pitchFamily="34" charset="-128"/>
              </a:defRPr>
            </a:lvl9pPr>
          </a:lstStyle>
          <a:p>
            <a:pPr eaLnBrk="1" hangingPunct="1">
              <a:lnSpc>
                <a:spcPct val="100000"/>
              </a:lnSpc>
              <a:spcBef>
                <a:spcPct val="0"/>
              </a:spcBef>
              <a:buClrTx/>
              <a:buFontTx/>
              <a:buNone/>
            </a:pPr>
            <a:fld id="{A5D6D47C-32D3-49FD-927E-E4796DD49FDF}" type="slidenum">
              <a:rPr lang="en-GB" altLang="en-US" sz="1700">
                <a:latin typeface="Rdg Vesta" pitchFamily="2" charset="0"/>
              </a:rPr>
              <a:pPr eaLnBrk="1" hangingPunct="1">
                <a:lnSpc>
                  <a:spcPct val="100000"/>
                </a:lnSpc>
                <a:spcBef>
                  <a:spcPct val="0"/>
                </a:spcBef>
                <a:buClrTx/>
                <a:buFontTx/>
                <a:buNone/>
              </a:pPr>
              <a:t>9</a:t>
            </a:fld>
            <a:endParaRPr lang="en-GB" altLang="en-US" sz="1700">
              <a:latin typeface="Rdg Vesta" pitchFamily="2" charset="0"/>
            </a:endParaRPr>
          </a:p>
        </p:txBody>
      </p:sp>
    </p:spTree>
    <p:extLst>
      <p:ext uri="{BB962C8B-B14F-4D97-AF65-F5344CB8AC3E}">
        <p14:creationId xmlns:p14="http://schemas.microsoft.com/office/powerpoint/2010/main" val="296822998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UoR Theme">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670</TotalTime>
  <Words>4594</Words>
  <Application>Microsoft Office PowerPoint</Application>
  <PresentationFormat>On-screen Show (4:3)</PresentationFormat>
  <Paragraphs>666</Paragraphs>
  <Slides>68</Slides>
  <Notes>33</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UoR Theme</vt:lpstr>
      <vt:lpstr>Microsoft Excel Chart</vt:lpstr>
      <vt:lpstr>Progress and Preparedness in Primary Languages  Funded by the Nuffield Foundation  www.pmlresearch.com  </vt:lpstr>
      <vt:lpstr>Primary ML</vt:lpstr>
      <vt:lpstr>Transition to Key Stage 3</vt:lpstr>
      <vt:lpstr>Research questions</vt:lpstr>
      <vt:lpstr>Methodology</vt:lpstr>
      <vt:lpstr>Design</vt:lpstr>
      <vt:lpstr>Participants </vt:lpstr>
      <vt:lpstr>Research methods – sentence repetition</vt:lpstr>
      <vt:lpstr>Research methods – sentence repetition</vt:lpstr>
      <vt:lpstr>Research methods – sentence repetition</vt:lpstr>
      <vt:lpstr>PowerPoint Presentation</vt:lpstr>
      <vt:lpstr>Research methods – oral production  (Photo description task, PT)</vt:lpstr>
      <vt:lpstr>Photo description – part A</vt:lpstr>
      <vt:lpstr>PowerPoint Presentation</vt:lpstr>
      <vt:lpstr>Photo description – part B</vt:lpstr>
      <vt:lpstr>PowerPoint Presentation</vt:lpstr>
      <vt:lpstr>Gender sorting task</vt:lpstr>
      <vt:lpstr>Motivation/self-efficacy</vt:lpstr>
      <vt:lpstr>Other important data</vt:lpstr>
      <vt:lpstr>School groupings</vt:lpstr>
      <vt:lpstr>Results</vt:lpstr>
      <vt:lpstr>Results by task – years 5-7</vt:lpstr>
      <vt:lpstr>Results – grammar vs vocabulary -  sentence repetition and photo description</vt:lpstr>
      <vt:lpstr>Results – effect of teaching approach gender task</vt:lpstr>
      <vt:lpstr>Results – effect of teaching approach sentence repetition task</vt:lpstr>
      <vt:lpstr>Results – effect of teaching approach photo description task</vt:lpstr>
      <vt:lpstr>Differences by approach/task</vt:lpstr>
      <vt:lpstr>ALSO:</vt:lpstr>
      <vt:lpstr>PowerPoint Presentation</vt:lpstr>
      <vt:lpstr>Motivation over time</vt:lpstr>
      <vt:lpstr>Overall motivation broken down</vt:lpstr>
      <vt:lpstr>Differences in approach</vt:lpstr>
      <vt:lpstr>Broader classroom experiences  more important than approach?</vt:lpstr>
      <vt:lpstr> Attitudes * - compared with  previous round</vt:lpstr>
      <vt:lpstr>Attitudes: * - compared with  previous round</vt:lpstr>
      <vt:lpstr>Future self-efficacy a clue to attitudes?</vt:lpstr>
      <vt:lpstr>Likes…(most frequently mentioned  items)</vt:lpstr>
      <vt:lpstr> Dislikes….</vt:lpstr>
      <vt:lpstr>Do you prefer how you learn French at  secondary school or how you learnt  French at primary school? </vt:lpstr>
      <vt:lpstr>Would like to change about  secondary French:</vt:lpstr>
      <vt:lpstr>Conclusions</vt:lpstr>
      <vt:lpstr>Conclusions</vt:lpstr>
      <vt:lpstr>Literacy objectives</vt:lpstr>
      <vt:lpstr>Literacy objectives</vt:lpstr>
      <vt:lpstr>Individual factors influencing outcomes</vt:lpstr>
      <vt:lpstr>Background – early language learning</vt:lpstr>
      <vt:lpstr>Background – early language learning</vt:lpstr>
      <vt:lpstr>Individual differences and young learners: motivation</vt:lpstr>
      <vt:lpstr>Individual differences and young learners: motivation</vt:lpstr>
      <vt:lpstr>Results - motivation</vt:lpstr>
      <vt:lpstr>Individual differences and young learners: gender</vt:lpstr>
      <vt:lpstr>Gender differences –  motivation</vt:lpstr>
      <vt:lpstr>Gender differences – task results</vt:lpstr>
      <vt:lpstr>Individual differences - L1 literacy</vt:lpstr>
      <vt:lpstr>Individual differences - L1 literacy</vt:lpstr>
      <vt:lpstr>Motivation and L1 literacy</vt:lpstr>
      <vt:lpstr>Interaction of gender and L1 literacy</vt:lpstr>
      <vt:lpstr> Factors  influencing outcomes</vt:lpstr>
      <vt:lpstr>Individual factors and  learning context</vt:lpstr>
      <vt:lpstr>Results – Sentence Repetition task by learners of all  English literacy levels in different conditions </vt:lpstr>
      <vt:lpstr>Results – Photo Description task by learners of all  English literacy levels in different conditions </vt:lpstr>
      <vt:lpstr>Conclusions</vt:lpstr>
      <vt:lpstr>Conclusions</vt:lpstr>
      <vt:lpstr>Conclusions</vt:lpstr>
      <vt:lpstr>Conclusions</vt:lpstr>
      <vt:lpstr>PowerPoint Presentation</vt:lpstr>
      <vt:lpstr>sources</vt:lpstr>
      <vt:lpstr>PowerPoint Presentation</vt:lpstr>
    </vt:vector>
  </TitlesOfParts>
  <Company>University of Reading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differences in early language learning:  a study of english learners of french</dc:title>
  <dc:creator>Louise Mary Courtney</dc:creator>
  <cp:lastModifiedBy>anon</cp:lastModifiedBy>
  <cp:revision>123</cp:revision>
  <cp:lastPrinted>2015-07-07T13:09:07Z</cp:lastPrinted>
  <dcterms:created xsi:type="dcterms:W3CDTF">2015-06-29T13:07:03Z</dcterms:created>
  <dcterms:modified xsi:type="dcterms:W3CDTF">2015-07-09T07:27:29Z</dcterms:modified>
</cp:coreProperties>
</file>